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62" r:id="rId3"/>
    <p:sldId id="272" r:id="rId4"/>
    <p:sldId id="266" r:id="rId5"/>
    <p:sldId id="313" r:id="rId6"/>
    <p:sldId id="264" r:id="rId7"/>
    <p:sldId id="365" r:id="rId8"/>
    <p:sldId id="268" r:id="rId9"/>
    <p:sldId id="39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E3FF"/>
    <a:srgbClr val="83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9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B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0D90E-6FFF-46B2-B76E-80144189018E}" type="datetimeFigureOut">
              <a:rPr lang="ms-BN" smtClean="0"/>
              <a:t>23/10/2024</a:t>
            </a:fld>
            <a:endParaRPr lang="ms-B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B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B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B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15FFA-DA25-49C4-BF4C-2DD8DCD90E41}" type="slidenum">
              <a:rPr lang="ms-BN" smtClean="0"/>
              <a:t>‹#›</a:t>
            </a:fld>
            <a:endParaRPr lang="ms-BN"/>
          </a:p>
        </p:txBody>
      </p:sp>
    </p:spTree>
    <p:extLst>
      <p:ext uri="{BB962C8B-B14F-4D97-AF65-F5344CB8AC3E}">
        <p14:creationId xmlns:p14="http://schemas.microsoft.com/office/powerpoint/2010/main" val="249909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2ec67bcc131_2_25:notes"/>
          <p:cNvSpPr txBox="1">
            <a:spLocks noGrp="1"/>
          </p:cNvSpPr>
          <p:nvPr>
            <p:ph type="body" idx="1"/>
          </p:nvPr>
        </p:nvSpPr>
        <p:spPr>
          <a:xfrm>
            <a:off x="704124" y="4901864"/>
            <a:ext cx="5632800" cy="4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550" tIns="49250" rIns="98550" bIns="49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459" name="Google Shape;1459;g2ec67bcc131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1273175"/>
            <a:ext cx="6113463" cy="3438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8" name="Google Shape;1528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g2ec67bcc131_2_49:notes"/>
          <p:cNvSpPr txBox="1">
            <a:spLocks noGrp="1"/>
          </p:cNvSpPr>
          <p:nvPr>
            <p:ph type="body" idx="1"/>
          </p:nvPr>
        </p:nvSpPr>
        <p:spPr>
          <a:xfrm>
            <a:off x="704124" y="4901864"/>
            <a:ext cx="5632800" cy="4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550" tIns="49250" rIns="98550" bIns="49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487" name="Google Shape;1487;g2ec67bcc131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1273175"/>
            <a:ext cx="6113463" cy="3438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49:notes"/>
          <p:cNvSpPr txBox="1">
            <a:spLocks noGrp="1"/>
          </p:cNvSpPr>
          <p:nvPr>
            <p:ph type="body" idx="1"/>
          </p:nvPr>
        </p:nvSpPr>
        <p:spPr>
          <a:xfrm>
            <a:off x="701040" y="4473894"/>
            <a:ext cx="5608200" cy="366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00" tIns="47300" rIns="94600" bIns="473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960" name="Google Shape;196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g2ec67bcc131_2_37:notes"/>
          <p:cNvSpPr txBox="1">
            <a:spLocks noGrp="1"/>
          </p:cNvSpPr>
          <p:nvPr>
            <p:ph type="body" idx="1"/>
          </p:nvPr>
        </p:nvSpPr>
        <p:spPr>
          <a:xfrm>
            <a:off x="704124" y="4901864"/>
            <a:ext cx="5632800" cy="4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550" tIns="49250" rIns="98550" bIns="49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473" name="Google Shape;1473;g2ec67bcc131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1273175"/>
            <a:ext cx="6113463" cy="3438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p99:notes"/>
          <p:cNvSpPr txBox="1">
            <a:spLocks noGrp="1"/>
          </p:cNvSpPr>
          <p:nvPr>
            <p:ph type="body" idx="1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1" name="Google Shape;2591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2ec67bcc131_2_61:notes"/>
          <p:cNvSpPr txBox="1">
            <a:spLocks noGrp="1"/>
          </p:cNvSpPr>
          <p:nvPr>
            <p:ph type="body" idx="1"/>
          </p:nvPr>
        </p:nvSpPr>
        <p:spPr>
          <a:xfrm>
            <a:off x="704124" y="4901864"/>
            <a:ext cx="5632800" cy="4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550" tIns="49250" rIns="98550" bIns="49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501" name="Google Shape;1501;g2ec67bcc131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1273175"/>
            <a:ext cx="6113463" cy="3438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" name="Google Shape;2961;p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2" name="Google Shape;2962;p516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9 projects RKN 11 TUNDA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5 projects RKN 12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Projek berjalan mengikut perancangan, tidak ada masalah - HIJAU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Projek dalam perlaksanaan dan menghadapi isu, memerlukan perhatian - KUNING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Projek menghadapi isu dan tergendala. - MERAH</a:t>
            </a:r>
            <a:endParaRPr/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963" name="Google Shape;2963;p51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65E93-9438-461D-A246-1DD2C55B1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ms-B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89A9F5-BFF4-4536-A03A-492F6AB6D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ms-B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7D7FE-76C8-40C4-9FDB-0C32426E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F500-4FF0-466E-ACBC-A37999D2EFC6}" type="datetimeFigureOut">
              <a:rPr lang="ms-BN" smtClean="0"/>
              <a:t>23/10/2024</a:t>
            </a:fld>
            <a:endParaRPr lang="ms-B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108D4-CF20-499A-BEBE-2AA95FAF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B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00D2B-BFDF-4897-8B5C-44DB0457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75F6E-B229-4EF3-A410-3B162F38D7BA}" type="slidenum">
              <a:rPr lang="ms-BN" smtClean="0"/>
              <a:t>‹#›</a:t>
            </a:fld>
            <a:endParaRPr lang="ms-BN"/>
          </a:p>
        </p:txBody>
      </p:sp>
    </p:spTree>
    <p:extLst>
      <p:ext uri="{BB962C8B-B14F-4D97-AF65-F5344CB8AC3E}">
        <p14:creationId xmlns:p14="http://schemas.microsoft.com/office/powerpoint/2010/main" val="102713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2BBE3-8E8A-4C83-977D-DB6531945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B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D29E6-A0B6-444F-A79E-F8C677217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B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D5376-5FFB-4C59-8CB5-AF45DCA6B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F500-4FF0-466E-ACBC-A37999D2EFC6}" type="datetimeFigureOut">
              <a:rPr lang="ms-BN" smtClean="0"/>
              <a:t>23/10/2024</a:t>
            </a:fld>
            <a:endParaRPr lang="ms-B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EA0B5-06F6-4586-A039-36AE02B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B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40279-747E-4EF4-9B20-813226467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75F6E-B229-4EF3-A410-3B162F38D7BA}" type="slidenum">
              <a:rPr lang="ms-BN" smtClean="0"/>
              <a:t>‹#›</a:t>
            </a:fld>
            <a:endParaRPr lang="ms-BN"/>
          </a:p>
        </p:txBody>
      </p:sp>
    </p:spTree>
    <p:extLst>
      <p:ext uri="{BB962C8B-B14F-4D97-AF65-F5344CB8AC3E}">
        <p14:creationId xmlns:p14="http://schemas.microsoft.com/office/powerpoint/2010/main" val="414178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A8D008-5339-4187-857F-65434C39B8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B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D2CFF-66FE-4111-8061-DFC28E54A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B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76320-2F00-4FB9-9D1B-B8D856FA4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F500-4FF0-466E-ACBC-A37999D2EFC6}" type="datetimeFigureOut">
              <a:rPr lang="ms-BN" smtClean="0"/>
              <a:t>23/10/2024</a:t>
            </a:fld>
            <a:endParaRPr lang="ms-B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B4D28-DC5C-4B2F-BDBA-10B5452D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B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16E93-8DDE-4675-8C39-C24EEE4D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75F6E-B229-4EF3-A410-3B162F38D7BA}" type="slidenum">
              <a:rPr lang="ms-BN" smtClean="0"/>
              <a:t>‹#›</a:t>
            </a:fld>
            <a:endParaRPr lang="ms-BN"/>
          </a:p>
        </p:txBody>
      </p:sp>
    </p:spTree>
    <p:extLst>
      <p:ext uri="{BB962C8B-B14F-4D97-AF65-F5344CB8AC3E}">
        <p14:creationId xmlns:p14="http://schemas.microsoft.com/office/powerpoint/2010/main" val="207669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76EF8-B3E8-4B0E-8258-EC99CEBCA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B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BB118-2580-4A7F-9108-6723DE199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B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7B658-48F3-4F9B-8AB3-789987DA8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F500-4FF0-466E-ACBC-A37999D2EFC6}" type="datetimeFigureOut">
              <a:rPr lang="ms-BN" smtClean="0"/>
              <a:t>23/10/2024</a:t>
            </a:fld>
            <a:endParaRPr lang="ms-B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F6AB8-37B2-4869-8821-358220FAF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B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5F24F-9513-4650-B95F-9F1DDAF42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75F6E-B229-4EF3-A410-3B162F38D7BA}" type="slidenum">
              <a:rPr lang="ms-BN" smtClean="0"/>
              <a:t>‹#›</a:t>
            </a:fld>
            <a:endParaRPr lang="ms-BN"/>
          </a:p>
        </p:txBody>
      </p:sp>
    </p:spTree>
    <p:extLst>
      <p:ext uri="{BB962C8B-B14F-4D97-AF65-F5344CB8AC3E}">
        <p14:creationId xmlns:p14="http://schemas.microsoft.com/office/powerpoint/2010/main" val="156192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BCB59-6E01-4976-88E4-5F6B9F93E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ms-B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ACCBA-A783-4A4B-A755-75B0E2FBC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B878B-D034-46A2-9A61-101BEAB36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F500-4FF0-466E-ACBC-A37999D2EFC6}" type="datetimeFigureOut">
              <a:rPr lang="ms-BN" smtClean="0"/>
              <a:t>23/10/2024</a:t>
            </a:fld>
            <a:endParaRPr lang="ms-B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28581-11F4-42E2-9524-070EC7A31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B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3824C-1A23-49F2-B97F-721F801B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75F6E-B229-4EF3-A410-3B162F38D7BA}" type="slidenum">
              <a:rPr lang="ms-BN" smtClean="0"/>
              <a:t>‹#›</a:t>
            </a:fld>
            <a:endParaRPr lang="ms-BN"/>
          </a:p>
        </p:txBody>
      </p:sp>
    </p:spTree>
    <p:extLst>
      <p:ext uri="{BB962C8B-B14F-4D97-AF65-F5344CB8AC3E}">
        <p14:creationId xmlns:p14="http://schemas.microsoft.com/office/powerpoint/2010/main" val="157481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EC4ED-A98F-4193-945D-2A7924F62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B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0B324-6EAE-4CBA-AEB3-49AF8FEA0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B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F6EE3-0F5E-4E0D-8DD4-5E853FAA7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B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60982-72A6-4A1D-89A6-4306A398D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F500-4FF0-466E-ACBC-A37999D2EFC6}" type="datetimeFigureOut">
              <a:rPr lang="ms-BN" smtClean="0"/>
              <a:t>23/10/2024</a:t>
            </a:fld>
            <a:endParaRPr lang="ms-B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5030B-7E15-4EF7-BB11-F13C261CE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B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DE0B5-A3D5-4E5B-A37C-82164CB3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75F6E-B229-4EF3-A410-3B162F38D7BA}" type="slidenum">
              <a:rPr lang="ms-BN" smtClean="0"/>
              <a:t>‹#›</a:t>
            </a:fld>
            <a:endParaRPr lang="ms-BN"/>
          </a:p>
        </p:txBody>
      </p:sp>
    </p:spTree>
    <p:extLst>
      <p:ext uri="{BB962C8B-B14F-4D97-AF65-F5344CB8AC3E}">
        <p14:creationId xmlns:p14="http://schemas.microsoft.com/office/powerpoint/2010/main" val="61051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088C7-9406-4205-B890-B7FD8096B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B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89872-FE30-4A25-BECF-5F874F0CB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D55A6-9B30-4C28-9780-2E3904B98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B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2C3B47-A879-48AF-A94B-64BDBA7424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94CEC8-A88D-428D-9532-F8D414C58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B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89A66F-3D12-4A88-9E53-9705E0004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F500-4FF0-466E-ACBC-A37999D2EFC6}" type="datetimeFigureOut">
              <a:rPr lang="ms-BN" smtClean="0"/>
              <a:t>23/10/2024</a:t>
            </a:fld>
            <a:endParaRPr lang="ms-B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5DE3BE-789C-4749-9806-748B6A1C8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B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0DC452-C0FE-4192-AB42-06269FED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75F6E-B229-4EF3-A410-3B162F38D7BA}" type="slidenum">
              <a:rPr lang="ms-BN" smtClean="0"/>
              <a:t>‹#›</a:t>
            </a:fld>
            <a:endParaRPr lang="ms-BN"/>
          </a:p>
        </p:txBody>
      </p:sp>
    </p:spTree>
    <p:extLst>
      <p:ext uri="{BB962C8B-B14F-4D97-AF65-F5344CB8AC3E}">
        <p14:creationId xmlns:p14="http://schemas.microsoft.com/office/powerpoint/2010/main" val="307858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3F711-114F-4F96-B91C-BFD2F3CE9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B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DDF9D-C34F-42A9-BF62-9727BDDB7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F500-4FF0-466E-ACBC-A37999D2EFC6}" type="datetimeFigureOut">
              <a:rPr lang="ms-BN" smtClean="0"/>
              <a:t>23/10/2024</a:t>
            </a:fld>
            <a:endParaRPr lang="ms-B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4A205-95E9-4290-9BD9-14299C4B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B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A4E65E-8243-4030-9B78-7D725FE33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75F6E-B229-4EF3-A410-3B162F38D7BA}" type="slidenum">
              <a:rPr lang="ms-BN" smtClean="0"/>
              <a:t>‹#›</a:t>
            </a:fld>
            <a:endParaRPr lang="ms-BN"/>
          </a:p>
        </p:txBody>
      </p:sp>
    </p:spTree>
    <p:extLst>
      <p:ext uri="{BB962C8B-B14F-4D97-AF65-F5344CB8AC3E}">
        <p14:creationId xmlns:p14="http://schemas.microsoft.com/office/powerpoint/2010/main" val="247733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F0E296-1825-43A1-A990-B89E0D44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F500-4FF0-466E-ACBC-A37999D2EFC6}" type="datetimeFigureOut">
              <a:rPr lang="ms-BN" smtClean="0"/>
              <a:t>23/10/2024</a:t>
            </a:fld>
            <a:endParaRPr lang="ms-B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1FAC35-7296-48AE-B662-8F276B58C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B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0F971-AF09-47B2-A756-7F706F3A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75F6E-B229-4EF3-A410-3B162F38D7BA}" type="slidenum">
              <a:rPr lang="ms-BN" smtClean="0"/>
              <a:t>‹#›</a:t>
            </a:fld>
            <a:endParaRPr lang="ms-BN"/>
          </a:p>
        </p:txBody>
      </p:sp>
    </p:spTree>
    <p:extLst>
      <p:ext uri="{BB962C8B-B14F-4D97-AF65-F5344CB8AC3E}">
        <p14:creationId xmlns:p14="http://schemas.microsoft.com/office/powerpoint/2010/main" val="363932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8A2B1-7753-489C-97BD-398F31D7B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s-B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05C89-023C-41B3-B448-1C940FC5A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B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4A972-5A65-43EC-BE4D-1E730CEF5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1E89F-C546-408A-ACFA-AE2579EDE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F500-4FF0-466E-ACBC-A37999D2EFC6}" type="datetimeFigureOut">
              <a:rPr lang="ms-BN" smtClean="0"/>
              <a:t>23/10/2024</a:t>
            </a:fld>
            <a:endParaRPr lang="ms-B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8F330-6EAB-4F8B-8E8A-6B2CA50AC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B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92699-9586-4A34-8564-E766D1CA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75F6E-B229-4EF3-A410-3B162F38D7BA}" type="slidenum">
              <a:rPr lang="ms-BN" smtClean="0"/>
              <a:t>‹#›</a:t>
            </a:fld>
            <a:endParaRPr lang="ms-BN"/>
          </a:p>
        </p:txBody>
      </p:sp>
    </p:spTree>
    <p:extLst>
      <p:ext uri="{BB962C8B-B14F-4D97-AF65-F5344CB8AC3E}">
        <p14:creationId xmlns:p14="http://schemas.microsoft.com/office/powerpoint/2010/main" val="226740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5FAE-89EC-4403-BB14-B0EFBE47E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s-B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394EA5-E719-463E-9CDB-6CBAEE4EB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B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C4FE1-DAB7-4463-AECC-892A79468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02A1E-0F6F-441E-AD55-44525C1D5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F500-4FF0-466E-ACBC-A37999D2EFC6}" type="datetimeFigureOut">
              <a:rPr lang="ms-BN" smtClean="0"/>
              <a:t>23/10/2024</a:t>
            </a:fld>
            <a:endParaRPr lang="ms-B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0C488-413E-47BE-AB16-B8B2D1A11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B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0F337-3965-4606-9F55-F078B4B0D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75F6E-B229-4EF3-A410-3B162F38D7BA}" type="slidenum">
              <a:rPr lang="ms-BN" smtClean="0"/>
              <a:t>‹#›</a:t>
            </a:fld>
            <a:endParaRPr lang="ms-BN"/>
          </a:p>
        </p:txBody>
      </p:sp>
    </p:spTree>
    <p:extLst>
      <p:ext uri="{BB962C8B-B14F-4D97-AF65-F5344CB8AC3E}">
        <p14:creationId xmlns:p14="http://schemas.microsoft.com/office/powerpoint/2010/main" val="205520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FA808E-8F39-49A4-9716-7A9B4B763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B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7EF24-8C00-4C2B-8603-1B1FE2346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B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B19CA-F838-4A99-AE7B-915D293A5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5F500-4FF0-466E-ACBC-A37999D2EFC6}" type="datetimeFigureOut">
              <a:rPr lang="ms-BN" smtClean="0"/>
              <a:t>23/10/2024</a:t>
            </a:fld>
            <a:endParaRPr lang="ms-B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E5E63-C383-474D-842E-BD7B712B4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B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75A0D-4C14-4539-B213-E57985283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75F6E-B229-4EF3-A410-3B162F38D7BA}" type="slidenum">
              <a:rPr lang="ms-BN" smtClean="0"/>
              <a:t>‹#›</a:t>
            </a:fld>
            <a:endParaRPr lang="ms-BN"/>
          </a:p>
        </p:txBody>
      </p:sp>
    </p:spTree>
    <p:extLst>
      <p:ext uri="{BB962C8B-B14F-4D97-AF65-F5344CB8AC3E}">
        <p14:creationId xmlns:p14="http://schemas.microsoft.com/office/powerpoint/2010/main" val="250601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BDAC5E-1F47-AAEE-FD3D-07CA99A431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963755"/>
              </p:ext>
            </p:extLst>
          </p:nvPr>
        </p:nvGraphicFramePr>
        <p:xfrm>
          <a:off x="1005469" y="1323820"/>
          <a:ext cx="10515600" cy="32918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70695274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69050625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NAMA</a:t>
                      </a:r>
                    </a:p>
                  </a:txBody>
                  <a:tcPr anchor="ctr">
                    <a:solidFill>
                      <a:srgbClr val="76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HARGA RANCANGAN</a:t>
                      </a:r>
                    </a:p>
                  </a:txBody>
                  <a:tcPr anchor="ctr">
                    <a:solidFill>
                      <a:srgbClr val="76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3307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BN" sz="2400" b="0" u="none" strike="noStrike" cap="none" noProof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"/>
                        </a:rPr>
                        <a:t>Jabatan Pertanian Dan Agrimakanan</a:t>
                      </a:r>
                      <a:endParaRPr lang="ms-BN" sz="1600" b="0" i="0" u="none" strike="noStrike" cap="none" noProof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$237,078,288.00 </a:t>
                      </a:r>
                      <a:endParaRPr lang="en-US" sz="2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303922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BN" sz="2400" b="0" u="none" strike="noStrike" cap="none" noProof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"/>
                        </a:rPr>
                        <a:t>Jabatan Perikanan</a:t>
                      </a:r>
                      <a:endParaRPr lang="ms-BN" sz="1600" b="0" i="0" u="none" strike="noStrike" cap="none" noProof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$22,119,290.00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98977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BN" sz="2400" b="0" u="none" strike="noStrike" cap="none" noProof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"/>
                        </a:rPr>
                        <a:t>Jabatan Perhutanan</a:t>
                      </a:r>
                      <a:endParaRPr lang="ms-BN" sz="2400" b="0" i="0" u="none" strike="noStrike" cap="none" noProof="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Roboto Condense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$18,450,055.00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987467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BN" sz="2400" b="0" u="none" strike="noStrike" cap="none" noProof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Roboto Condensed"/>
                        </a:rPr>
                        <a:t>Jabatan Kemajuan Pelancongan</a:t>
                      </a:r>
                      <a:endParaRPr lang="ms-BN" sz="2400" b="0" i="0" u="none" strike="noStrike" cap="none" noProof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$7,317,350.00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38238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JUMLAH</a:t>
                      </a:r>
                      <a:endParaRPr lang="en-US" sz="2400" b="1" i="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$284,964,983.00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8251007"/>
                  </a:ext>
                </a:extLst>
              </a:tr>
            </a:tbl>
          </a:graphicData>
        </a:graphic>
      </p:graphicFrame>
      <p:sp>
        <p:nvSpPr>
          <p:cNvPr id="5" name="Google Shape;1462;g2ec67bcc131_2_25">
            <a:extLst>
              <a:ext uri="{FF2B5EF4-FFF2-40B4-BE49-F238E27FC236}">
                <a16:creationId xmlns:a16="http://schemas.microsoft.com/office/drawing/2014/main" id="{1053F0B0-A13E-58DC-7504-F20F99520A2F}"/>
              </a:ext>
            </a:extLst>
          </p:cNvPr>
          <p:cNvSpPr txBox="1"/>
          <p:nvPr/>
        </p:nvSpPr>
        <p:spPr>
          <a:xfrm>
            <a:off x="0" y="-40864"/>
            <a:ext cx="12192000" cy="1022171"/>
          </a:xfrm>
          <a:prstGeom prst="rect">
            <a:avLst/>
          </a:prstGeom>
          <a:solidFill>
            <a:srgbClr val="0C464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KEMENTERIAN SUMBER-SUMBER UTAMA DAN PELANCONGAN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RANCANGAN KEMAJUAN NEGARA KE -12</a:t>
            </a:r>
            <a:endParaRPr sz="2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868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2ec67bcc131_2_25"/>
          <p:cNvSpPr txBox="1"/>
          <p:nvPr/>
        </p:nvSpPr>
        <p:spPr>
          <a:xfrm>
            <a:off x="0" y="-40864"/>
            <a:ext cx="12192000" cy="559500"/>
          </a:xfrm>
          <a:prstGeom prst="rect">
            <a:avLst/>
          </a:prstGeom>
          <a:solidFill>
            <a:srgbClr val="0C464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63" name="Google Shape;1463;g2ec67bcc131_2_25"/>
          <p:cNvGraphicFramePr/>
          <p:nvPr>
            <p:extLst>
              <p:ext uri="{D42A27DB-BD31-4B8C-83A1-F6EECF244321}">
                <p14:modId xmlns:p14="http://schemas.microsoft.com/office/powerpoint/2010/main" val="624266858"/>
              </p:ext>
            </p:extLst>
          </p:nvPr>
        </p:nvGraphicFramePr>
        <p:xfrm>
          <a:off x="318000" y="767407"/>
          <a:ext cx="11256965" cy="528799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62946">
                  <a:extLst>
                    <a:ext uri="{9D8B030D-6E8A-4147-A177-3AD203B41FA5}">
                      <a16:colId xmlns:a16="http://schemas.microsoft.com/office/drawing/2014/main" val="1302015887"/>
                    </a:ext>
                  </a:extLst>
                </a:gridCol>
                <a:gridCol w="127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0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2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52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BIL</a:t>
                      </a:r>
                      <a:endParaRPr sz="1100" b="1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VOTE</a:t>
                      </a:r>
                      <a:endParaRPr sz="1100" b="1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TAJUK/GELARAN</a:t>
                      </a:r>
                      <a:endParaRPr sz="1100" b="1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HARGA RANCANGAN</a:t>
                      </a:r>
                      <a:br>
                        <a:rPr lang="en-US" sz="11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</a:br>
                      <a:r>
                        <a:rPr lang="en-US" sz="11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RKN12 </a:t>
                      </a:r>
                      <a:endParaRPr sz="1100" b="1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66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1210-001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74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MEMBINA SKIM PENGAIRAN TAMBAHAN BAGI KAWASAN PENANAMAN PADI DI SELURUH DAERAH  (TUNDA)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$237,078,288.00 </a:t>
                      </a:r>
                      <a:endParaRPr lang="en-US" sz="16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0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2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1210-002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74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PROGRAM PENINGKATAN KELUARAN SAYUR MENGGUNAKAN TEKNOLOGI TINGGI BAGI MENJANA KELUARAN DALAM NEGERI KASAR (TUNDA)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0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3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1210-003 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74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RANCANGAN PEMBANGUNAN INDUSTRI TERNAKAN BAGI MENJANA PENGELUARAN $106.8 JUTA (2015) KE $300 JUTA (2020) (TUNDA)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0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4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1210-004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74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PENYEDIAAN INFRASTRUKTUR BAGI PENINGKATAN INDUSTRI PERTANIAN DI SELURUH NEGARA  (TUNDA P1)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0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5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1210-005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74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PROGRAM PENINGKATAN HASIL PENGELUARAN INDUSTRI PADI BAGI MENDUKUNG SEKURITI MAKANAN NEGARA (TUNDA P2)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0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6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1210-006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74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PENINGKATAN HASIL PENGELUARAN INDUSTRI TERNAKAN BAGI MENDUKUNG SEKURITI MAKANAN NEGARA (TUNDA P2)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58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7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1210-013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74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PROGRAM PENINGKATAN HASIL PENGELUARAN INDUSTRI PADI BAGI MENDUKUNG SEKURITI MAKANAN NEGARA FASA-2 (BARU)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0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8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1210-014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74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PENYEDIAAN INFRASTRUKTUR BAGI PENINGKATAN INDUSTRI PERTANIAN DI SELURUH NEGARA – FASA 2 (BARU)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0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9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1210-015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74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PROGRAM PENINGKATAN KAPASITI SISTEM PENGAIRAN DI KAWASAN KEMAJUAN PERTANIAN (KKP) SELURUH NEGARA – FASA 2 (BARU)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17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10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1210-017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74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PROGRAM PEMBINAAN INFRASTRUKTUR SISTEM PEMBENTUNGAN DAN SALIRAN SISA BUANGAN (BARU)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60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11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1214-003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74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PROGRAM PENINGKATAN KELUARAN TANAMAN HIASAN DAN BUNGA-BUNGAAN BAGI MENJANA PASARAN EKSPORT (TUNDA)</a:t>
                      </a: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3575" marR="3575" marT="35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Google Shape;1461;g2ec67bcc131_2_25">
            <a:extLst>
              <a:ext uri="{FF2B5EF4-FFF2-40B4-BE49-F238E27FC236}">
                <a16:creationId xmlns:a16="http://schemas.microsoft.com/office/drawing/2014/main" id="{B368CCAF-31D7-4466-801B-190B49E447A5}"/>
              </a:ext>
            </a:extLst>
          </p:cNvPr>
          <p:cNvSpPr txBox="1"/>
          <p:nvPr/>
        </p:nvSpPr>
        <p:spPr>
          <a:xfrm>
            <a:off x="29850" y="71783"/>
            <a:ext cx="1213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JABATAN PERTANIAN DAN AGRIMAKANAN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0" name="Google Shape;15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1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8614C5-4885-64F9-4C5B-AA8866B277CB}"/>
              </a:ext>
            </a:extLst>
          </p:cNvPr>
          <p:cNvSpPr txBox="1"/>
          <p:nvPr/>
        </p:nvSpPr>
        <p:spPr>
          <a:xfrm>
            <a:off x="5377673" y="99689"/>
            <a:ext cx="405625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s-BN" sz="1600" b="0" u="none" strike="noStrike" cap="none" noProof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JABATAN PERTANIAN DAN AGRIMAKANAN</a:t>
            </a:r>
            <a:endParaRPr lang="ms-BN" sz="1100" b="0" i="0" u="none" strike="noStrike" cap="none" noProof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5F4D08-0044-64AE-0288-A38D4E0601E4}"/>
              </a:ext>
            </a:extLst>
          </p:cNvPr>
          <p:cNvSpPr txBox="1"/>
          <p:nvPr/>
        </p:nvSpPr>
        <p:spPr>
          <a:xfrm>
            <a:off x="3479180" y="537931"/>
            <a:ext cx="2053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None/>
            </a:pPr>
            <a:r>
              <a:rPr lang="en-US" sz="1800" b="1" u="none" strike="noStrike" cap="none" noProof="1">
                <a:latin typeface="Arial Narrow"/>
                <a:ea typeface="Arial Narrow"/>
                <a:cs typeface="Arial Narrow"/>
                <a:sym typeface="Arial Narrow"/>
              </a:rPr>
              <a:t>RKN 11 &amp; RKN 12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9" name="Google Shape;1489;g2ec67bcc131_2_49"/>
          <p:cNvGraphicFramePr/>
          <p:nvPr>
            <p:extLst>
              <p:ext uri="{D42A27DB-BD31-4B8C-83A1-F6EECF244321}">
                <p14:modId xmlns:p14="http://schemas.microsoft.com/office/powerpoint/2010/main" val="2918528198"/>
              </p:ext>
            </p:extLst>
          </p:nvPr>
        </p:nvGraphicFramePr>
        <p:xfrm>
          <a:off x="331718" y="659798"/>
          <a:ext cx="11354759" cy="556513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26123">
                  <a:extLst>
                    <a:ext uri="{9D8B030D-6E8A-4147-A177-3AD203B41FA5}">
                      <a16:colId xmlns:a16="http://schemas.microsoft.com/office/drawing/2014/main" val="4074101022"/>
                    </a:ext>
                  </a:extLst>
                </a:gridCol>
                <a:gridCol w="1328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1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8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37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BIL</a:t>
                      </a: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VOTE </a:t>
                      </a: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TAJUK/GELARAN </a:t>
                      </a: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HARGA RANCANGAN</a:t>
                      </a:r>
                      <a:endParaRPr lang="en-US" sz="11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RKN 12</a:t>
                      </a:r>
                      <a:endParaRPr lang="en-US" sz="11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16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1210-007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INDUSTRI TERNAKAN UDANG FASA IV</a:t>
                      </a:r>
                    </a:p>
                  </a:txBody>
                  <a:tcPr marL="91450" marR="91450" marT="45725" marB="45725" anchor="ctr"/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$22,119,290.00</a:t>
                      </a:r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76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2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1210-008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MEMAJUKAN DAN MEMBUKA TAPAK-TAPAK BAGI INDUSTRI AKUAKULTUR</a:t>
                      </a: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lang="en-US" sz="1100" b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54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3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1210-009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PROGRAM MENINGKATKAN PENGELUARAN INDUSTRI AKUAKULTUR</a:t>
                      </a: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lang="en-US" sz="1100" b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4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4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1210-010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MENINGKATKAN INFRASTRUKTUR DI KAWASAN TAPAK-TAPAK AKUAKULTUR YANG SEDIA ADA</a:t>
                      </a: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lang="en-US" sz="1100" b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4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5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1210-011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MEMBUKA DAN MEMAJUKAN KAWASAN TAPAK-TAPAK AKUAKULTUR YANG BAHARU</a:t>
                      </a: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lang="en-US" sz="1100" b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4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6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1210-012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MENYEDIAKAN DAN MENAIKTARAF INFRASTRUKTUR BAGI KEMUDAHAN NELAYAN KECIL-KECILAN</a:t>
                      </a: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lang="en-US" sz="1100" b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4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7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1210-017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PROGRAM PENINGKATAN PRODUKTIVITI DAN KELUARAN INDUSTRI AKUAKULTUR MELALUI PERKEMBANGAN GENETIK DAN PEMBIAKAN SELEKTIF</a:t>
                      </a: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lang="en-US" sz="1100" b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451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8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1210-018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PROJEK PENYEDIAAN INFRASTRUKTUR BAGI PENINGKATAN HASIL PENGELUARAN INDUSTRI AKUAKULTUR KE ARAH MENDOKONG SEKURITI MAKANAN NEGARA DAN MENINGKATKAN SUMBANGAN KEPADA PERTUMBUHAN KELUARAN DALAM NEGERI KASAR DAN EKSPORT</a:t>
                      </a: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lang="en-US" sz="1100" b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768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9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1210-020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PROGRAM PENINGKATAN HASIL PENGELUARAN INDUSTRI PENANGKAPAN IKAN BAGI MENDOKONG SEKURITI MAKANAN NEGARA DAN MENINGKATKAN SUMBANGAN KEPADA PERTUMBUHAN KELUARAN DALAM NEGERI KASAR DAN EKSPORT</a:t>
                      </a: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lang="en-US" sz="1100" b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84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10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1212-001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PROGRAM PERKEMBANGAN GENETIK DAN PEMBIAKAN SELEKTIF IKAN BAGI MENINGKATKAN PRODUKTIVITI INDUSTRI AKUAKULTUR</a:t>
                      </a: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lang="en-US" sz="1100" b="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90" name="Google Shape;1490;g2ec67bcc131_2_49"/>
          <p:cNvSpPr txBox="1"/>
          <p:nvPr/>
        </p:nvSpPr>
        <p:spPr>
          <a:xfrm>
            <a:off x="0" y="0"/>
            <a:ext cx="12192000" cy="559500"/>
          </a:xfrm>
          <a:prstGeom prst="rect">
            <a:avLst/>
          </a:prstGeom>
          <a:solidFill>
            <a:srgbClr val="0C464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9628"/>
              <a:buFont typeface="Arial"/>
              <a:buNone/>
            </a:pPr>
            <a:endParaRPr sz="4267" b="1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1" name="Google Shape;1491;g2ec67bcc131_2_49"/>
          <p:cNvSpPr txBox="1"/>
          <p:nvPr/>
        </p:nvSpPr>
        <p:spPr>
          <a:xfrm>
            <a:off x="59700" y="0"/>
            <a:ext cx="121323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 Condensed"/>
              <a:buNone/>
            </a:pPr>
            <a:r>
              <a:rPr lang="en-US" sz="2000" b="1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JABATAN PERIKANAN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2" name="Google Shape;1962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8856" y="359647"/>
            <a:ext cx="7772970" cy="65034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63" name="Google Shape;1963;p49"/>
          <p:cNvGraphicFramePr/>
          <p:nvPr>
            <p:extLst>
              <p:ext uri="{D42A27DB-BD31-4B8C-83A1-F6EECF244321}">
                <p14:modId xmlns:p14="http://schemas.microsoft.com/office/powerpoint/2010/main" val="1768685009"/>
              </p:ext>
            </p:extLst>
          </p:nvPr>
        </p:nvGraphicFramePr>
        <p:xfrm>
          <a:off x="2230191" y="435258"/>
          <a:ext cx="3449975" cy="108486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2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tabLst/>
                        <a:defRPr/>
                      </a:pPr>
                      <a:r>
                        <a:rPr lang="ms-BN" sz="900" u="none" strike="noStrike" cap="none" noProof="0" dirty="0">
                          <a:solidFill>
                            <a:schemeClr val="dk1"/>
                          </a:solidFill>
                        </a:rPr>
                        <a:t>Tapak beroperasi &amp; Infrastruktur telah disediakan serta tidak ada tambahan  </a:t>
                      </a:r>
                      <a:endParaRPr lang="ms-BN" sz="900" u="none" strike="noStrike" cap="none" noProof="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6536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ms-BN" sz="900" u="none" strike="noStrike" cap="none" noProof="0" dirty="0"/>
                        <a:t>Tapak beroperasi  &amp; Infrastruktur akan/telah disediakan tetapi  perlu dinaiktaraf/diperbaiki/ditambah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ms-BN" sz="900" u="none" strike="noStrike" cap="none" noProof="0" dirty="0"/>
                        <a:t>Tapak baru akan/telah disediakan infrastruktur asas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64" name="Google Shape;1964;p49"/>
          <p:cNvPicPr preferRelativeResize="0"/>
          <p:nvPr/>
        </p:nvPicPr>
        <p:blipFill rotWithShape="1">
          <a:blip r:embed="rId4">
            <a:alphaModFix/>
          </a:blip>
          <a:srcRect l="2659" r="-2660"/>
          <a:stretch/>
        </p:blipFill>
        <p:spPr>
          <a:xfrm>
            <a:off x="1895200" y="6080175"/>
            <a:ext cx="4586721" cy="74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5" name="Google Shape;1965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5925" y="1931686"/>
            <a:ext cx="256008" cy="256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6" name="Google Shape;1966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26337" y="1212690"/>
            <a:ext cx="256008" cy="256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7" name="Google Shape;1967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44829" y="1254720"/>
            <a:ext cx="256054" cy="25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8" name="Google Shape;1968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6270" y="2410379"/>
            <a:ext cx="256008" cy="256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9" name="Google Shape;1969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66867" y="2679890"/>
            <a:ext cx="256054" cy="25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0" name="Google Shape;1970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77908" y="2818787"/>
            <a:ext cx="256054" cy="25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1" name="Google Shape;1971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73258" y="2562779"/>
            <a:ext cx="256054" cy="25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2" name="Google Shape;1972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12568" y="1207605"/>
            <a:ext cx="256054" cy="25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3" name="Google Shape;1973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44847" y="1359999"/>
            <a:ext cx="256054" cy="25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4" name="Google Shape;1974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18606" y="1704312"/>
            <a:ext cx="256054" cy="25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5" name="Google Shape;1975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24872" y="2114167"/>
            <a:ext cx="256054" cy="25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6" name="Google Shape;1976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66679" y="2384785"/>
            <a:ext cx="256054" cy="2560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77" name="Google Shape;1977;p49"/>
          <p:cNvGraphicFramePr/>
          <p:nvPr/>
        </p:nvGraphicFramePr>
        <p:xfrm>
          <a:off x="197150" y="109650"/>
          <a:ext cx="1811700" cy="7515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1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/>
                        <a:t>Sg Penyatang ,Tutong </a:t>
                      </a:r>
                      <a:endParaRPr sz="8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459 Ha</a:t>
                      </a:r>
                      <a:endParaRPr sz="800" u="none" strike="noStrike" cap="none"/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 </a:t>
                      </a:r>
                      <a:endParaRPr sz="9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78" name="Google Shape;1978;p49"/>
          <p:cNvGraphicFramePr/>
          <p:nvPr/>
        </p:nvGraphicFramePr>
        <p:xfrm>
          <a:off x="197150" y="862225"/>
          <a:ext cx="1811700" cy="7817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1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1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/>
                        <a:t>Kg Keramut, Tutong</a:t>
                      </a:r>
                      <a:endParaRPr sz="8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</a:rPr>
                        <a:t>92 Ha </a:t>
                      </a:r>
                      <a:endParaRPr sz="800" u="none" strike="noStrike" cap="none"/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79" name="Google Shape;1979;p49"/>
          <p:cNvGraphicFramePr/>
          <p:nvPr/>
        </p:nvGraphicFramePr>
        <p:xfrm>
          <a:off x="9970775" y="887338"/>
          <a:ext cx="1849800" cy="8686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4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/>
                        <a:t> </a:t>
                      </a:r>
                      <a:r>
                        <a:rPr lang="en-US" sz="800" b="1" u="none" strike="noStrike" cap="none">
                          <a:solidFill>
                            <a:schemeClr val="dk1"/>
                          </a:solidFill>
                        </a:rPr>
                        <a:t>Kg Mentiri,</a:t>
                      </a:r>
                      <a:r>
                        <a:rPr lang="en-US" sz="800" b="1" u="none" strike="noStrike" cap="none"/>
                        <a:t> Pengkalan Sibabau Zon 1, Brunei Muara</a:t>
                      </a:r>
                      <a:endParaRPr sz="8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50 Ha</a:t>
                      </a:r>
                      <a:endParaRPr sz="800" u="none" strike="noStrike" cap="none"/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80" name="Google Shape;1980;p49"/>
          <p:cNvGraphicFramePr/>
          <p:nvPr/>
        </p:nvGraphicFramePr>
        <p:xfrm>
          <a:off x="9970775" y="1758513"/>
          <a:ext cx="1849800" cy="7314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4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7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/>
                        <a:t>Kg Meragang Lot 5709 , Brunei Muara </a:t>
                      </a:r>
                      <a:r>
                        <a:rPr lang="en-US" sz="800" u="none" strike="noStrike" cap="none"/>
                        <a:t>4 Ha</a:t>
                      </a:r>
                      <a:endParaRPr sz="800" u="none" strike="noStrike" cap="none"/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81" name="Google Shape;1981;p49"/>
          <p:cNvGraphicFramePr/>
          <p:nvPr/>
        </p:nvGraphicFramePr>
        <p:xfrm>
          <a:off x="9970775" y="2492525"/>
          <a:ext cx="1849800" cy="7515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4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/>
                        <a:t>Sg Jambu, Kg Tungku, Brunei Muara</a:t>
                      </a:r>
                      <a:endParaRPr sz="800" b="1" u="none" strike="noStrike" cap="none"/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 </a:t>
                      </a:r>
                      <a:endParaRPr sz="9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82" name="Google Shape;1982;p49"/>
          <p:cNvGraphicFramePr/>
          <p:nvPr>
            <p:extLst>
              <p:ext uri="{D42A27DB-BD31-4B8C-83A1-F6EECF244321}">
                <p14:modId xmlns:p14="http://schemas.microsoft.com/office/powerpoint/2010/main" val="3626521587"/>
              </p:ext>
            </p:extLst>
          </p:nvPr>
        </p:nvGraphicFramePr>
        <p:xfrm>
          <a:off x="2307815" y="2345280"/>
          <a:ext cx="1811700" cy="746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1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 dirty="0"/>
                        <a:t> </a:t>
                      </a:r>
                      <a:r>
                        <a:rPr lang="en-US" sz="800" b="1" u="none" strike="noStrike" cap="none" dirty="0">
                          <a:solidFill>
                            <a:schemeClr val="dk1"/>
                          </a:solidFill>
                        </a:rPr>
                        <a:t>Kg </a:t>
                      </a:r>
                      <a:r>
                        <a:rPr lang="en-US" sz="800" b="1" u="none" strike="noStrike" cap="none" noProof="1">
                          <a:solidFill>
                            <a:schemeClr val="dk1"/>
                          </a:solidFill>
                        </a:rPr>
                        <a:t>Rampayoh,Belait</a:t>
                      </a:r>
                      <a:r>
                        <a:rPr lang="en-US" sz="800" b="1" u="none" strike="noStrike" cap="none" noProof="1"/>
                        <a:t>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 noProof="1"/>
                        <a:t>4 Ha</a:t>
                      </a: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83" name="Google Shape;1983;p49"/>
          <p:cNvGraphicFramePr/>
          <p:nvPr/>
        </p:nvGraphicFramePr>
        <p:xfrm>
          <a:off x="9970775" y="3244063"/>
          <a:ext cx="1849800" cy="7606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4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/>
                        <a:t>S</a:t>
                      </a:r>
                      <a:r>
                        <a:rPr lang="en-US" sz="800" b="1" u="none" strike="noStrike" cap="none">
                          <a:solidFill>
                            <a:schemeClr val="dk1"/>
                          </a:solidFill>
                        </a:rPr>
                        <a:t>g Mangsalut, Kg Tanah Jambu</a:t>
                      </a:r>
                      <a:r>
                        <a:rPr lang="en-US" sz="800" b="1" u="none" strike="noStrike" cap="none"/>
                        <a:t>, Brunei Muara </a:t>
                      </a:r>
                      <a:r>
                        <a:rPr lang="en-US" sz="800" u="none" strike="noStrike" cap="none"/>
                        <a:t>17 Ha</a:t>
                      </a:r>
                      <a:endParaRPr sz="800" u="none" strike="noStrike" cap="none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84" name="Google Shape;1984;p49"/>
          <p:cNvGraphicFramePr/>
          <p:nvPr/>
        </p:nvGraphicFramePr>
        <p:xfrm>
          <a:off x="200188" y="3954488"/>
          <a:ext cx="1811700" cy="7606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1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chemeClr val="dk1"/>
                          </a:solidFill>
                        </a:rPr>
                        <a:t>Sg Paku,Telisai Tutong</a:t>
                      </a:r>
                      <a:endParaRPr sz="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</a:rPr>
                        <a:t>40 Ha </a:t>
                      </a:r>
                      <a:endParaRPr sz="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85" name="Google Shape;1985;p49"/>
          <p:cNvGraphicFramePr/>
          <p:nvPr/>
        </p:nvGraphicFramePr>
        <p:xfrm>
          <a:off x="197150" y="3189375"/>
          <a:ext cx="1811700" cy="7606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1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chemeClr val="dk1"/>
                          </a:solidFill>
                        </a:rPr>
                        <a:t>Sg Paku,Telisai Tutong</a:t>
                      </a:r>
                      <a:endParaRPr sz="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</a:rPr>
                        <a:t>26 Ha </a:t>
                      </a:r>
                      <a:endParaRPr sz="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86" name="Google Shape;1986;p49"/>
          <p:cNvGraphicFramePr/>
          <p:nvPr/>
        </p:nvGraphicFramePr>
        <p:xfrm>
          <a:off x="200200" y="4728975"/>
          <a:ext cx="1811700" cy="7916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1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1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chemeClr val="dk1"/>
                          </a:solidFill>
                        </a:rPr>
                        <a:t>Kg Serasa Lot 14179, Brunei Muara </a:t>
                      </a: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</a:rPr>
                        <a:t>1.65 Ha</a:t>
                      </a:r>
                      <a:endParaRPr sz="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87" name="Google Shape;1987;p49"/>
          <p:cNvGraphicFramePr/>
          <p:nvPr/>
        </p:nvGraphicFramePr>
        <p:xfrm>
          <a:off x="197150" y="5503450"/>
          <a:ext cx="1811700" cy="7606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1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chemeClr val="dk1"/>
                          </a:solidFill>
                        </a:rPr>
                        <a:t>Kg Serasa Lot 16261, Brunei Muara </a:t>
                      </a: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</a:rPr>
                        <a:t>8.8 Ha </a:t>
                      </a:r>
                      <a:endParaRPr sz="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88" name="Google Shape;1988;p49"/>
          <p:cNvGraphicFramePr/>
          <p:nvPr>
            <p:extLst>
              <p:ext uri="{D42A27DB-BD31-4B8C-83A1-F6EECF244321}">
                <p14:modId xmlns:p14="http://schemas.microsoft.com/office/powerpoint/2010/main" val="2345984609"/>
              </p:ext>
            </p:extLst>
          </p:nvPr>
        </p:nvGraphicFramePr>
        <p:xfrm>
          <a:off x="2307607" y="1568284"/>
          <a:ext cx="1811700" cy="75093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1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ms-BN" sz="800" b="1" u="none" strike="noStrike" cap="none" noProof="0" dirty="0">
                          <a:solidFill>
                            <a:schemeClr val="dk1"/>
                          </a:solidFill>
                        </a:rPr>
                        <a:t>Kg Negalang Ering,Temburong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ms-BN" sz="800" b="1" u="none" strike="noStrike" cap="none" noProof="0" dirty="0">
                          <a:solidFill>
                            <a:schemeClr val="dk1"/>
                          </a:solidFill>
                        </a:rPr>
                        <a:t>Temburong</a:t>
                      </a:r>
                      <a:r>
                        <a:rPr lang="ms-BN" sz="800" u="none" strike="noStrike" cap="none" noProof="0" dirty="0">
                          <a:solidFill>
                            <a:schemeClr val="dk1"/>
                          </a:solidFill>
                        </a:rPr>
                        <a:t>19 Ha</a:t>
                      </a: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lang="ms-BN" sz="900" u="none" strike="noStrike" cap="none" noProof="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89" name="Google Shape;1989;p49"/>
          <p:cNvGraphicFramePr/>
          <p:nvPr/>
        </p:nvGraphicFramePr>
        <p:xfrm>
          <a:off x="197150" y="1644963"/>
          <a:ext cx="1811700" cy="7606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1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chemeClr val="dk1"/>
                          </a:solidFill>
                        </a:rPr>
                        <a:t>Kg Luagan Dudok,Tutong</a:t>
                      </a:r>
                      <a:endParaRPr sz="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</a:rPr>
                        <a:t>45 Ha</a:t>
                      </a:r>
                      <a:endParaRPr sz="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90" name="Google Shape;1990;p49"/>
          <p:cNvGraphicFramePr/>
          <p:nvPr/>
        </p:nvGraphicFramePr>
        <p:xfrm>
          <a:off x="9970775" y="3980613"/>
          <a:ext cx="1849800" cy="8686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4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/>
                        <a:t> </a:t>
                      </a:r>
                      <a:r>
                        <a:rPr lang="en-US" sz="800" b="1" u="none" strike="noStrike" cap="none">
                          <a:solidFill>
                            <a:schemeClr val="dk1"/>
                          </a:solidFill>
                        </a:rPr>
                        <a:t>Kg Mentiri,</a:t>
                      </a:r>
                      <a:r>
                        <a:rPr lang="en-US" sz="800" b="1" u="none" strike="noStrike" cap="none"/>
                        <a:t> Pengkalan Sibabau Zon 2, Brunei Muara</a:t>
                      </a:r>
                      <a:endParaRPr sz="8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50 Ha</a:t>
                      </a:r>
                      <a:endParaRPr sz="800" u="none" strike="noStrike" cap="none"/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91" name="Google Shape;1991;p49"/>
          <p:cNvGraphicFramePr/>
          <p:nvPr/>
        </p:nvGraphicFramePr>
        <p:xfrm>
          <a:off x="9970775" y="4851800"/>
          <a:ext cx="1849800" cy="7314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4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7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/>
                        <a:t>Kg Meragang, Lot 6054, Brunei Muara </a:t>
                      </a:r>
                      <a:r>
                        <a:rPr lang="en-US" sz="800" u="none" strike="noStrike" cap="none"/>
                        <a:t>10.5 Ha</a:t>
                      </a:r>
                      <a:endParaRPr sz="800" u="none" strike="noStrike" cap="none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92" name="Google Shape;1992;p49"/>
          <p:cNvGraphicFramePr/>
          <p:nvPr/>
        </p:nvGraphicFramePr>
        <p:xfrm>
          <a:off x="9970775" y="124163"/>
          <a:ext cx="1849800" cy="7606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4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chemeClr val="dk1"/>
                          </a:solidFill>
                        </a:rPr>
                        <a:t>Kg Meragang Lot 6055, Brunei Muara </a:t>
                      </a: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</a:rPr>
                        <a:t>36.6 Ha</a:t>
                      </a:r>
                      <a:endParaRPr sz="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93" name="Google Shape;1993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18596" y="2405262"/>
            <a:ext cx="256054" cy="25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4" name="Google Shape;1994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40408" y="4179262"/>
            <a:ext cx="256054" cy="25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5" name="Google Shape;1995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0168" y="1207605"/>
            <a:ext cx="256054" cy="25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6" name="Google Shape;1996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8118" y="1305667"/>
            <a:ext cx="256054" cy="25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7" name="Google Shape;1997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64968" y="1131405"/>
            <a:ext cx="256054" cy="25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8" name="Google Shape;1998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42879" y="2232385"/>
            <a:ext cx="256054" cy="2560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99" name="Google Shape;1999;p49"/>
          <p:cNvGraphicFramePr/>
          <p:nvPr/>
        </p:nvGraphicFramePr>
        <p:xfrm>
          <a:off x="200200" y="2434575"/>
          <a:ext cx="1811700" cy="746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1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6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chemeClr val="dk1"/>
                          </a:solidFill>
                        </a:rPr>
                        <a:t>Kg Telisai, Tutong</a:t>
                      </a:r>
                      <a:endParaRPr sz="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</a:rPr>
                        <a:t>11.007 Ha </a:t>
                      </a:r>
                      <a:endParaRPr sz="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01" name="Google Shape;2001;p4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19813" y="3614738"/>
            <a:ext cx="561975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2" name="Google Shape;2002;p4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66000" y="6003973"/>
            <a:ext cx="1811700" cy="61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3" name="Google Shape;2003;p49"/>
          <p:cNvPicPr preferRelativeResize="0"/>
          <p:nvPr/>
        </p:nvPicPr>
        <p:blipFill rotWithShape="1">
          <a:blip r:embed="rId9">
            <a:alphaModFix/>
          </a:blip>
          <a:srcRect l="29878"/>
          <a:stretch/>
        </p:blipFill>
        <p:spPr>
          <a:xfrm>
            <a:off x="7528450" y="5905900"/>
            <a:ext cx="2816825" cy="8724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04" name="Google Shape;2004;p49"/>
          <p:cNvGraphicFramePr/>
          <p:nvPr>
            <p:extLst>
              <p:ext uri="{D42A27DB-BD31-4B8C-83A1-F6EECF244321}">
                <p14:modId xmlns:p14="http://schemas.microsoft.com/office/powerpoint/2010/main" val="270583431"/>
              </p:ext>
            </p:extLst>
          </p:nvPr>
        </p:nvGraphicFramePr>
        <p:xfrm>
          <a:off x="7200075" y="5023523"/>
          <a:ext cx="1811700" cy="746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1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/>
                        <a:t>Penurunan Perahu</a:t>
                      </a:r>
                      <a:endParaRPr sz="8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/>
                        <a:t>Pengkalan Sibabau, Brunei Muara</a:t>
                      </a:r>
                      <a:endParaRPr sz="800" u="none" strike="noStrike" cap="none"/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05" name="Google Shape;2005;p49"/>
          <p:cNvGraphicFramePr/>
          <p:nvPr/>
        </p:nvGraphicFramePr>
        <p:xfrm>
          <a:off x="7200063" y="4056063"/>
          <a:ext cx="1811700" cy="8686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1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 dirty="0" err="1"/>
                        <a:t>Penurunan</a:t>
                      </a:r>
                      <a:r>
                        <a:rPr lang="en-US" sz="800" b="1" u="none" strike="noStrike" cap="none" dirty="0"/>
                        <a:t> </a:t>
                      </a:r>
                      <a:r>
                        <a:rPr lang="en-US" sz="800" b="1" u="none" strike="noStrike" cap="none" dirty="0" err="1"/>
                        <a:t>Perahu</a:t>
                      </a:r>
                      <a:endParaRPr sz="800" b="1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 dirty="0"/>
                        <a:t>Kuala Tutong, Tutong</a:t>
                      </a:r>
                      <a:endParaRPr sz="800" b="1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 dirty="0"/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06" name="Google Shape;2006;p4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348212" y="6003975"/>
            <a:ext cx="1184781" cy="7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7" name="Google Shape;2007;p4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226323" y="4627073"/>
            <a:ext cx="361950" cy="27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8" name="Google Shape;2008;p4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588263" y="4502600"/>
            <a:ext cx="40957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9" name="Google Shape;2009;p4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936238" y="4634199"/>
            <a:ext cx="31432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0" name="Google Shape;2010;p4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281688" y="4623075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1" name="Google Shape;2011;p4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598550" y="4589738"/>
            <a:ext cx="361950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2" name="Google Shape;2012;p4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226323" y="5490673"/>
            <a:ext cx="361950" cy="27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3" name="Google Shape;2013;p4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588263" y="5389838"/>
            <a:ext cx="40957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4" name="Google Shape;2014;p4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936238" y="5472399"/>
            <a:ext cx="31432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5" name="Google Shape;2015;p4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281688" y="5461275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6" name="Google Shape;2016;p4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598550" y="5427938"/>
            <a:ext cx="361950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7" name="Google Shape;2017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92456" y="1360000"/>
            <a:ext cx="256054" cy="25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8" name="Google Shape;2018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64981" y="861187"/>
            <a:ext cx="256054" cy="25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9" name="Google Shape;2019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46706" y="987762"/>
            <a:ext cx="256054" cy="25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0" name="Google Shape;2020;p4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894488" y="1316575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1" name="Google Shape;2021;p4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482338" y="1765525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2" name="Google Shape;2022;p4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278038" y="1081625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3" name="Google Shape;2023;p4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106150" y="887350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4" name="Google Shape;2024;p4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974872" y="1849060"/>
            <a:ext cx="352425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5" name="Google Shape;2025;p4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732613" y="1358788"/>
            <a:ext cx="2762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6" name="Google Shape;2026;p4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329488" y="1346988"/>
            <a:ext cx="400050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7" name="Google Shape;2027;p49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70888" y="1308888"/>
            <a:ext cx="352425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8" name="Google Shape;2028;p49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3327091" y="2775244"/>
            <a:ext cx="352425" cy="312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9" name="Google Shape;2029;p4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33389" y="2788562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0" name="Google Shape;2030;p4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23363" y="1330213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1" name="Google Shape;2031;p49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28188" y="1318425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2" name="Google Shape;2032;p4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732613" y="596788"/>
            <a:ext cx="2762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3" name="Google Shape;2033;p4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329488" y="584988"/>
            <a:ext cx="400050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4" name="Google Shape;2034;p49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43088" y="508738"/>
            <a:ext cx="352425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5" name="Google Shape;2035;p4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09450" y="575413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6" name="Google Shape;2036;p49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28188" y="556425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7" name="Google Shape;2037;p4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85150" y="2109050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8" name="Google Shape;2038;p49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048338" y="2109000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9" name="Google Shape;2039;p4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85150" y="2887875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0" name="Google Shape;2040;p4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076913" y="2899563"/>
            <a:ext cx="2762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1" name="Google Shape;2041;p4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166438" y="3667713"/>
            <a:ext cx="2762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2" name="Google Shape;2042;p4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63313" y="3655913"/>
            <a:ext cx="400050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3" name="Google Shape;2043;p4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157513" y="4430075"/>
            <a:ext cx="2762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4" name="Google Shape;2044;p4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96638" y="4406913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5" name="Google Shape;2045;p49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51800" y="4394988"/>
            <a:ext cx="352425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6" name="Google Shape;2046;p4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47563" y="5172163"/>
            <a:ext cx="400050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7" name="Google Shape;2047;p4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166438" y="5192438"/>
            <a:ext cx="2762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" name="Google Shape;2048;p49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428750" y="5149588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Google Shape;2049;p4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461500" y="5186450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Google Shape;2050;p49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28188" y="5926988"/>
            <a:ext cx="352425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Google Shape;2051;p49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85625" y="5926988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Google Shape;2052;p4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02963" y="5961163"/>
            <a:ext cx="400050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Google Shape;2053;p4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325800" y="5990088"/>
            <a:ext cx="2762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Google Shape;2054;p4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662563" y="5975813"/>
            <a:ext cx="285750" cy="2857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55" name="Google Shape;2055;p49"/>
          <p:cNvGraphicFramePr/>
          <p:nvPr/>
        </p:nvGraphicFramePr>
        <p:xfrm>
          <a:off x="2497450" y="3782550"/>
          <a:ext cx="1811700" cy="746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1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6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chemeClr val="dk1"/>
                          </a:solidFill>
                        </a:rPr>
                        <a:t>Kg Tumpuan Telisai, Tutong</a:t>
                      </a:r>
                      <a:endParaRPr sz="8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6" name="Google Shape;2056;p4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265175" y="4238575"/>
            <a:ext cx="2762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7" name="Google Shape;2057;p49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554600" y="4396763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8" name="Google Shape;2058;p4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1509763" y="1453413"/>
            <a:ext cx="2762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9" name="Google Shape;2059;p4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1106638" y="1441613"/>
            <a:ext cx="400050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0" name="Google Shape;2060;p49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0748038" y="1403513"/>
            <a:ext cx="352425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1" name="Google Shape;2061;p4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400513" y="1424838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2" name="Google Shape;2062;p49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0030763" y="1413050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3" name="Google Shape;2063;p4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1538350" y="4590588"/>
            <a:ext cx="2762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4" name="Google Shape;2064;p4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1135225" y="4578788"/>
            <a:ext cx="400050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5" name="Google Shape;2065;p49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0776625" y="4540688"/>
            <a:ext cx="352425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6" name="Google Shape;2066;p4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429100" y="4562013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7" name="Google Shape;2067;p49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0082725" y="4533438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8" name="Google Shape;2068;p4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561675" y="599025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9" name="Google Shape;2069;p4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0953438" y="610713"/>
            <a:ext cx="2762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0" name="Google Shape;2070;p4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618838" y="5283000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1" name="Google Shape;2071;p4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1010600" y="5294688"/>
            <a:ext cx="2762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2" name="Google Shape;2072;p4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1335313" y="2951638"/>
            <a:ext cx="2762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3" name="Google Shape;2073;p49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0915338" y="2905088"/>
            <a:ext cx="352425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4" name="Google Shape;2074;p4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484150" y="2941013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5" name="Google Shape;2075;p49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0095713" y="2903250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6" name="Google Shape;2076;p4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1358938" y="3728700"/>
            <a:ext cx="2762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7" name="Google Shape;2077;p49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0915338" y="3672675"/>
            <a:ext cx="352425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8" name="Google Shape;2078;p4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529350" y="3714400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9" name="Google Shape;2079;p49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0095713" y="3659475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0" name="Google Shape;2080;p4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0904588" y="2201938"/>
            <a:ext cx="2762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1" name="Google Shape;2081;p4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506813" y="2205600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2" name="Google Shape;2082;p49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536720" y="1980974"/>
            <a:ext cx="352425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3" name="Google Shape;2083;p4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065411" y="2016622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4" name="Google Shape;2084;p49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579656" y="2009047"/>
            <a:ext cx="3333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5" name="Google Shape;2085;p4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139172" y="1760760"/>
            <a:ext cx="352425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6" name="Google Shape;2086;p4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312947" y="1637247"/>
            <a:ext cx="352425" cy="3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A1B01E-B3BE-439C-09F3-5B872F3B7F33}"/>
              </a:ext>
            </a:extLst>
          </p:cNvPr>
          <p:cNvSpPr txBox="1"/>
          <p:nvPr/>
        </p:nvSpPr>
        <p:spPr>
          <a:xfrm>
            <a:off x="4423833" y="21093"/>
            <a:ext cx="279718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s-BN" sz="1600" b="0" u="none" strike="noStrike" cap="none" noProof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JABATAN PERIKANAN</a:t>
            </a:r>
            <a:endParaRPr lang="ms-BN" sz="1600" b="0" i="0" u="none" strike="noStrike" cap="none" noProof="0" dirty="0">
              <a:solidFill>
                <a:schemeClr val="tx1"/>
              </a:solidFill>
              <a:highlight>
                <a:srgbClr val="00FFFF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20630A-FF43-B788-10EC-7CBF1216DA68}"/>
              </a:ext>
            </a:extLst>
          </p:cNvPr>
          <p:cNvSpPr txBox="1"/>
          <p:nvPr/>
        </p:nvSpPr>
        <p:spPr>
          <a:xfrm>
            <a:off x="7489720" y="590440"/>
            <a:ext cx="24810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None/>
            </a:pPr>
            <a:r>
              <a:rPr lang="en-US" sz="1800" b="1" u="none" strike="noStrike" cap="none" noProof="1">
                <a:latin typeface="Arial Narrow"/>
                <a:ea typeface="Arial Narrow"/>
                <a:cs typeface="Arial Narrow"/>
                <a:sym typeface="Arial Narrow"/>
              </a:rPr>
              <a:t>RKN 11 &amp; RKN 12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5" name="Google Shape;1475;g2ec67bcc131_2_37"/>
          <p:cNvGraphicFramePr/>
          <p:nvPr>
            <p:extLst>
              <p:ext uri="{D42A27DB-BD31-4B8C-83A1-F6EECF244321}">
                <p14:modId xmlns:p14="http://schemas.microsoft.com/office/powerpoint/2010/main" val="3605206645"/>
              </p:ext>
            </p:extLst>
          </p:nvPr>
        </p:nvGraphicFramePr>
        <p:xfrm>
          <a:off x="363860" y="556594"/>
          <a:ext cx="11389525" cy="535215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72842">
                  <a:extLst>
                    <a:ext uri="{9D8B030D-6E8A-4147-A177-3AD203B41FA5}">
                      <a16:colId xmlns:a16="http://schemas.microsoft.com/office/drawing/2014/main" val="374233576"/>
                    </a:ext>
                  </a:extLst>
                </a:gridCol>
                <a:gridCol w="1204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3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8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628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BIL</a:t>
                      </a:r>
                      <a:endParaRPr sz="1100" b="1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VOTE </a:t>
                      </a:r>
                      <a:endParaRPr sz="1100" b="1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100" b="1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TAJUK/GELARAN </a:t>
                      </a:r>
                      <a:endParaRPr sz="1100" b="1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endParaRPr sz="1100" b="1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100" b="1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HARGA RANCANGAN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RKN 12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100" b="1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8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1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ahoma"/>
                        <a:buNone/>
                      </a:pPr>
                      <a:r>
                        <a:rPr lang="en-US" sz="11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1207-001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ahoma"/>
                        <a:buNone/>
                      </a:pPr>
                      <a:r>
                        <a:rPr lang="en-US" sz="11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PENSIJILAN PENGURUSAN HUTAN YANG MAMPAN</a:t>
                      </a:r>
                      <a:endParaRPr sz="11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$18,450,055.00</a:t>
                      </a:r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10356"/>
                  </a:ext>
                </a:extLst>
              </a:tr>
              <a:tr h="3838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1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1207-002</a:t>
                      </a:r>
                      <a:endParaRPr sz="11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PROGRAM PENGHIJAUAN SEMULA KE ATAS KAWASAN HUTAN YANG DEGRADED  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328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ahoma"/>
                        <a:buNone/>
                      </a:pPr>
                      <a:r>
                        <a:rPr lang="en-US" sz="1400" u="none" strike="noStrike" cap="none" dirty="0"/>
                        <a:t>3</a:t>
                      </a:r>
                      <a:endParaRPr sz="1400" u="none" strike="noStrike" cap="none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1207-003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1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66688" marR="0" lvl="0" indent="-166688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a) PROGRAM MENINGKATKAN PEMULIHARAAN HUTAN BAGI MENDUKUNG KELESTERIAN ALAM SEKITAR BAGI MENGURANGKAN IMPAK TERHADAP ALAM SEKITAR DAN PERUBAHAN IKLIM DAN MEMBOLEHKAN PENJUALAN KARBON MELALUI PERDAGANGAN KARBON (</a:t>
                      </a:r>
                      <a:r>
                        <a:rPr lang="en-US" sz="1100" b="0" i="1" u="none" strike="noStrike" cap="none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CARBON TRADING</a:t>
                      </a: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)***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INVENTORI SUMBER HUTAN NEGARA (</a:t>
                      </a:r>
                      <a:r>
                        <a:rPr lang="en-US" sz="1100" i="1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FOREST RESOURCE ASSESSMENT</a:t>
                      </a:r>
                      <a:r>
                        <a:rPr lang="en-US" sz="11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b="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331">
                <a:tc vMerge="1">
                  <a:txBody>
                    <a:bodyPr/>
                    <a:lstStyle/>
                    <a:p>
                      <a:endParaRPr lang="ms-B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6688" marR="0" lvl="0" indent="-16668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b) APPOINTMENT OF CONSULTANT TO CONDUCT FEASIBILITY STUDY ASSESSMENTS FOR THE IMPLEMENTATION OF FOREST CARBON PROJECTS IN BRUNEI DARUSSALAM</a:t>
                      </a:r>
                      <a:endParaRPr sz="11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572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ahoma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c) PROGRAM PENGHIJAUAN SEMULA KE ATAS KAWASAN HUTAN YANG DEGRADED (FASA 2)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84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11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1207-004</a:t>
                      </a:r>
                      <a:endParaRPr sz="11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MENINGKATKAN BEKALAN STOK KAYU KAYAN MELALUI KAEDAH PERLADANGAN HUTAN BERTERASKAN AMALAN PENGURUSAN HUTAN MAMPAN</a:t>
                      </a:r>
                      <a:endParaRPr sz="1400" u="none" strike="noStrike" cap="none" dirty="0"/>
                    </a:p>
                  </a:txBody>
                  <a:tcPr marL="45725" marR="45725" marT="7625" marB="0" anchor="ctr"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" marR="18300" marT="900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3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ahoma"/>
                        <a:buNone/>
                      </a:pPr>
                      <a:r>
                        <a:rPr lang="en-US" sz="11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 sz="11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ahoma"/>
                        <a:buNone/>
                      </a:pPr>
                      <a:r>
                        <a:rPr lang="en-US" sz="11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1207-005</a:t>
                      </a:r>
                      <a:endParaRPr sz="11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MENINGKATKAN BEKALAN STOK KAYU KAYAN MELALUI KAEDAH PENANAMAN MENGAYA (</a:t>
                      </a:r>
                      <a:r>
                        <a:rPr lang="en-US" sz="1100" b="0" i="1" u="none" strike="noStrike" cap="none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SILVICULTURAL ENRICHMENT PLANTING</a:t>
                      </a: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) BERTERASKAN AMALAN PENGURUSAN HUTAN MAMPAN</a:t>
                      </a:r>
                      <a:endParaRPr sz="1400" u="none" strike="noStrike" cap="none" dirty="0"/>
                    </a:p>
                  </a:txBody>
                  <a:tcPr marL="45725" marR="45725" marT="7625" marB="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18300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8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  <a:endParaRPr sz="11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1207-006</a:t>
                      </a:r>
                      <a:endParaRPr sz="11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PROGRAM PENGURUSAN DAN PERLINDUNGAN HIDUPAN LIAR</a:t>
                      </a:r>
                      <a:endParaRPr sz="11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45725" marR="45725" marT="7625" marB="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18300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8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  <a:endParaRPr sz="11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1214-004</a:t>
                      </a:r>
                      <a:endParaRPr sz="11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MENINGKATKAN PENGELUARAN HASIL HUTAN MELALUI PEMBINAAN STESEN PEMERIKSAAN DAN KAWALAN PENGELUARAN HUTAN</a:t>
                      </a:r>
                      <a:endParaRPr sz="11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45725" marR="45725" marT="7625" marB="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18300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77" name="Google Shape;1477;g2ec67bcc131_2_37"/>
          <p:cNvSpPr txBox="1"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0C464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2000" b="1" i="0" u="none" strike="noStrike" cap="none" dirty="0">
              <a:solidFill>
                <a:schemeClr val="lt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" name="Google Shape;1476;g2ec67bcc131_2_37">
            <a:extLst>
              <a:ext uri="{FF2B5EF4-FFF2-40B4-BE49-F238E27FC236}">
                <a16:creationId xmlns:a16="http://schemas.microsoft.com/office/drawing/2014/main" id="{59708658-D282-40B0-A45A-3618DCEBDDE5}"/>
              </a:ext>
            </a:extLst>
          </p:cNvPr>
          <p:cNvSpPr txBox="1"/>
          <p:nvPr/>
        </p:nvSpPr>
        <p:spPr>
          <a:xfrm>
            <a:off x="154909" y="31531"/>
            <a:ext cx="121323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 Condensed"/>
              <a:buNone/>
            </a:pPr>
            <a:r>
              <a:rPr lang="en-US" sz="2000" b="1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JABATAN PERHUTANAN</a:t>
            </a:r>
            <a:endParaRPr sz="2000" b="1" i="0" u="none" strike="noStrike" cap="none" dirty="0">
              <a:solidFill>
                <a:schemeClr val="bg1"/>
              </a:solidFill>
              <a:highlight>
                <a:srgbClr val="00FFF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3" name="Google Shape;2593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8781" y="0"/>
            <a:ext cx="971646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4" name="Google Shape;2594;p99"/>
          <p:cNvGrpSpPr/>
          <p:nvPr/>
        </p:nvGrpSpPr>
        <p:grpSpPr>
          <a:xfrm>
            <a:off x="4501896" y="348380"/>
            <a:ext cx="3121898" cy="2464924"/>
            <a:chOff x="4334256" y="348380"/>
            <a:chExt cx="3121898" cy="2464924"/>
          </a:xfrm>
        </p:grpSpPr>
        <p:sp>
          <p:nvSpPr>
            <p:cNvPr id="2595" name="Google Shape;2595;p99"/>
            <p:cNvSpPr/>
            <p:nvPr/>
          </p:nvSpPr>
          <p:spPr>
            <a:xfrm>
              <a:off x="4379976" y="2414016"/>
              <a:ext cx="91440" cy="118872"/>
            </a:xfrm>
            <a:prstGeom prst="ellipse">
              <a:avLst/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99"/>
            <p:cNvSpPr/>
            <p:nvPr/>
          </p:nvSpPr>
          <p:spPr>
            <a:xfrm>
              <a:off x="4541520" y="2694432"/>
              <a:ext cx="91440" cy="118872"/>
            </a:xfrm>
            <a:prstGeom prst="ellipse">
              <a:avLst/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99"/>
            <p:cNvSpPr/>
            <p:nvPr/>
          </p:nvSpPr>
          <p:spPr>
            <a:xfrm>
              <a:off x="4334256" y="2575560"/>
              <a:ext cx="91440" cy="118872"/>
            </a:xfrm>
            <a:prstGeom prst="ellipse">
              <a:avLst/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99"/>
            <p:cNvSpPr/>
            <p:nvPr/>
          </p:nvSpPr>
          <p:spPr>
            <a:xfrm>
              <a:off x="7364714" y="348380"/>
              <a:ext cx="91440" cy="118872"/>
            </a:xfrm>
            <a:prstGeom prst="ellipse">
              <a:avLst/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2599" name="Google Shape;2599;p99"/>
          <p:cNvGraphicFramePr/>
          <p:nvPr>
            <p:extLst>
              <p:ext uri="{D42A27DB-BD31-4B8C-83A1-F6EECF244321}">
                <p14:modId xmlns:p14="http://schemas.microsoft.com/office/powerpoint/2010/main" val="793240762"/>
              </p:ext>
            </p:extLst>
          </p:nvPr>
        </p:nvGraphicFramePr>
        <p:xfrm>
          <a:off x="130302" y="1131431"/>
          <a:ext cx="3602725" cy="290970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0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5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1102-001 - </a:t>
                      </a:r>
                      <a:r>
                        <a:rPr lang="en-US" sz="7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PROGRAM PENGHIJAUAN SEMULA KE ATAS KAWASAN HUTAN YANG DEGRADED</a:t>
                      </a:r>
                      <a:endParaRPr sz="7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MENYEDIAKAN 'FIRE-BREAK' DI SEMPADAN HUTAN SIMPAN BERAKAS</a:t>
                      </a:r>
                      <a:endParaRPr sz="7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B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PENGHIJAUAN DI KAWASAN 'B' HUTAN SIMPAN BERAKAS</a:t>
                      </a:r>
                      <a:endParaRPr sz="7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B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PENGHIJAUAN DI SEPANJANG SEMPADAN (7000M) HUTAN SIMPAN BERAKAS</a:t>
                      </a:r>
                      <a:endParaRPr sz="7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B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PENGHIJAUAN DI KAWASAN KOMPARTMEN-KOMPARTMEN PENANAMAN DI HUTAN SIMPAN BERAKAS [FASA 1] </a:t>
                      </a:r>
                      <a:endParaRPr sz="7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B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MENYEDIAKAN 'FIRE-BREAK' DI ANTARA KOMPARTMEN-KOMPARTMEN PENANAMAN DI HUTAN SIMPAN BERAKAS</a:t>
                      </a:r>
                      <a:endParaRPr sz="7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B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PROJEK PENGHIJAUAN DI KAWASAN KOMPARTMEN-KOMPARTMEN PENANAMAN DI HUTAN SIMPAN BERAKAS [FASA 2] </a:t>
                      </a:r>
                      <a:endParaRPr sz="7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B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PROJEK PENGHIJAUAN DI KAWASAN BERDEPANAN BANGUNAN HERBARIUM</a:t>
                      </a:r>
                      <a:endParaRPr sz="7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MEMBUAT PENYEDIAAN KAWASAN PENANAMAN SEMULA BAGI PROJEK PENGHIJAUAN DI KAWASAN HUTAN SIMPAN KELUYOH [FASA 1] </a:t>
                      </a:r>
                      <a:endParaRPr sz="7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PROGRAM PENGHIJAUAN DI KAWASAN HUTAN SIMPAN KELUYOH [FASA 2]</a:t>
                      </a:r>
                      <a:endParaRPr sz="7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PROJEK PENGHIJAUAN DI KAWASAN EX-SITU SUNGAI LUMUT</a:t>
                      </a:r>
                      <a:endParaRPr sz="7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endParaRPr sz="7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600" name="Google Shape;2600;p99"/>
          <p:cNvGraphicFramePr/>
          <p:nvPr>
            <p:extLst>
              <p:ext uri="{D42A27DB-BD31-4B8C-83A1-F6EECF244321}">
                <p14:modId xmlns:p14="http://schemas.microsoft.com/office/powerpoint/2010/main" val="1804963894"/>
              </p:ext>
            </p:extLst>
          </p:nvPr>
        </p:nvGraphicFramePr>
        <p:xfrm>
          <a:off x="8485953" y="2171834"/>
          <a:ext cx="3602725" cy="2862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0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1102-002 – PROGRAM MENINGKATKAN PEMULIHARAAN HUTAN BAGI MENDUKUNG KELESTERIAN ALAM SEKITAR BAGI MENGURANGKAN IMPAK TERHADAP ALAM SEKITAR DAN PERUBAHAN IKLIM DAN MEMBOLEHKAN PENJUALAN KARBON MELALUI PERDAGANGAN KARBON ( </a:t>
                      </a:r>
                      <a:r>
                        <a:rPr lang="en-US" sz="800" b="1" i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CARBON TRADING ) </a:t>
                      </a:r>
                      <a:endParaRPr sz="8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003 – PENGHIJAUAN SEMULA KE ATAS KAWASAN HUTAN YANG DEGRADED FASA 2</a:t>
                      </a:r>
                      <a:endParaRPr sz="600" b="1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B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PROJEK PENGHIJAUAN DI ZON </a:t>
                      </a: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lang="en-US" sz="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HUTAN SIMPAN </a:t>
                      </a: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BERAKAS</a:t>
                      </a:r>
                      <a:endParaRPr sz="7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B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MENYEDIAKAN ‘FIRE-BREAK’ DI SEMPADAN HUTAN SIMPAN ARBORETUM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[JPH/1102-002/TAW/374/2023-2024]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PROJEK PENGHIJAUAN DI ZON A, HUTAN SIMPAN ARBORETUM</a:t>
                      </a:r>
                      <a:endParaRPr sz="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MEMBEKAL ANAK BENIH HUTAN BAGI PROJEK PENGHIJAUAN DI ZON B, HUTAN SIMPAN ARBORETUM</a:t>
                      </a:r>
                      <a:endParaRPr sz="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PROJEK PENGHIJAUAN DI ZON B, HUTAN SIMPAN ARBORETUM</a:t>
                      </a:r>
                      <a:endParaRPr sz="8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601" name="Google Shape;2601;p99"/>
          <p:cNvGraphicFramePr/>
          <p:nvPr>
            <p:extLst>
              <p:ext uri="{D42A27DB-BD31-4B8C-83A1-F6EECF244321}">
                <p14:modId xmlns:p14="http://schemas.microsoft.com/office/powerpoint/2010/main" val="112413221"/>
              </p:ext>
            </p:extLst>
          </p:nvPr>
        </p:nvGraphicFramePr>
        <p:xfrm>
          <a:off x="139827" y="4530451"/>
          <a:ext cx="3602725" cy="5486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0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1102-003 - PENSIJILAN PENGURUSAN HUTAN YANG MAMPAN</a:t>
                      </a:r>
                      <a:endParaRPr sz="9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 CONSERVATION VALUE (HCV) ASSESSMENT IN LABI HILLS FOREST RESERVE</a:t>
                      </a:r>
                      <a:endParaRPr sz="6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602" name="Google Shape;2602;p99"/>
          <p:cNvGrpSpPr/>
          <p:nvPr/>
        </p:nvGrpSpPr>
        <p:grpSpPr>
          <a:xfrm>
            <a:off x="3733038" y="1505817"/>
            <a:ext cx="125730" cy="1290828"/>
            <a:chOff x="3733038" y="373380"/>
            <a:chExt cx="125730" cy="1290828"/>
          </a:xfrm>
        </p:grpSpPr>
        <p:cxnSp>
          <p:nvCxnSpPr>
            <p:cNvPr id="2603" name="Google Shape;2603;p99"/>
            <p:cNvCxnSpPr/>
            <p:nvPr/>
          </p:nvCxnSpPr>
          <p:spPr>
            <a:xfrm>
              <a:off x="3858768" y="373380"/>
              <a:ext cx="0" cy="1290828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04" name="Google Shape;2604;p99"/>
            <p:cNvCxnSpPr/>
            <p:nvPr/>
          </p:nvCxnSpPr>
          <p:spPr>
            <a:xfrm rot="10800000">
              <a:off x="3733038" y="373380"/>
              <a:ext cx="12573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05" name="Google Shape;2605;p99"/>
            <p:cNvCxnSpPr/>
            <p:nvPr/>
          </p:nvCxnSpPr>
          <p:spPr>
            <a:xfrm rot="10800000">
              <a:off x="3733038" y="1664208"/>
              <a:ext cx="12573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606" name="Google Shape;2606;p99"/>
          <p:cNvGrpSpPr/>
          <p:nvPr/>
        </p:nvGrpSpPr>
        <p:grpSpPr>
          <a:xfrm>
            <a:off x="3733038" y="3220497"/>
            <a:ext cx="125730" cy="373007"/>
            <a:chOff x="3733038" y="2144268"/>
            <a:chExt cx="125730" cy="373007"/>
          </a:xfrm>
        </p:grpSpPr>
        <p:cxnSp>
          <p:nvCxnSpPr>
            <p:cNvPr id="2607" name="Google Shape;2607;p99"/>
            <p:cNvCxnSpPr/>
            <p:nvPr/>
          </p:nvCxnSpPr>
          <p:spPr>
            <a:xfrm>
              <a:off x="3858768" y="2151112"/>
              <a:ext cx="0" cy="36616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08" name="Google Shape;2608;p99"/>
            <p:cNvCxnSpPr/>
            <p:nvPr/>
          </p:nvCxnSpPr>
          <p:spPr>
            <a:xfrm rot="10800000">
              <a:off x="3733038" y="2144268"/>
              <a:ext cx="12573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09" name="Google Shape;2609;p99"/>
            <p:cNvCxnSpPr/>
            <p:nvPr/>
          </p:nvCxnSpPr>
          <p:spPr>
            <a:xfrm rot="10800000">
              <a:off x="3733038" y="2517275"/>
              <a:ext cx="12573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2610" name="Google Shape;2610;p99"/>
          <p:cNvCxnSpPr>
            <a:endCxn id="2598" idx="2"/>
          </p:cNvCxnSpPr>
          <p:nvPr/>
        </p:nvCxnSpPr>
        <p:spPr>
          <a:xfrm rot="10800000" flipH="1">
            <a:off x="3858854" y="407816"/>
            <a:ext cx="3673500" cy="1769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11" name="Google Shape;2611;p99"/>
          <p:cNvCxnSpPr>
            <a:endCxn id="2595" idx="6"/>
          </p:cNvCxnSpPr>
          <p:nvPr/>
        </p:nvCxnSpPr>
        <p:spPr>
          <a:xfrm rot="10800000" flipH="1">
            <a:off x="3847956" y="2473452"/>
            <a:ext cx="791100" cy="573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12" name="Google Shape;2612;p99"/>
          <p:cNvCxnSpPr>
            <a:endCxn id="2597" idx="3"/>
          </p:cNvCxnSpPr>
          <p:nvPr/>
        </p:nvCxnSpPr>
        <p:spPr>
          <a:xfrm rot="10800000" flipH="1">
            <a:off x="3858887" y="2677024"/>
            <a:ext cx="656400" cy="631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13" name="Google Shape;2613;p99"/>
          <p:cNvCxnSpPr>
            <a:endCxn id="2596" idx="3"/>
          </p:cNvCxnSpPr>
          <p:nvPr/>
        </p:nvCxnSpPr>
        <p:spPr>
          <a:xfrm rot="10800000" flipH="1">
            <a:off x="3854951" y="2795896"/>
            <a:ext cx="867600" cy="1057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14" name="Google Shape;2614;p99"/>
          <p:cNvSpPr/>
          <p:nvPr/>
        </p:nvSpPr>
        <p:spPr>
          <a:xfrm>
            <a:off x="5081016" y="5123688"/>
            <a:ext cx="91440" cy="118872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15" name="Google Shape;2615;p99"/>
          <p:cNvCxnSpPr>
            <a:endCxn id="2614" idx="2"/>
          </p:cNvCxnSpPr>
          <p:nvPr/>
        </p:nvCxnSpPr>
        <p:spPr>
          <a:xfrm>
            <a:off x="3858816" y="4849224"/>
            <a:ext cx="1222200" cy="333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16" name="Google Shape;2616;p99"/>
          <p:cNvCxnSpPr>
            <a:endCxn id="2598" idx="5"/>
          </p:cNvCxnSpPr>
          <p:nvPr/>
        </p:nvCxnSpPr>
        <p:spPr>
          <a:xfrm rot="10800000">
            <a:off x="7610403" y="449844"/>
            <a:ext cx="763800" cy="2984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17" name="Google Shape;2617;p99"/>
          <p:cNvCxnSpPr/>
          <p:nvPr/>
        </p:nvCxnSpPr>
        <p:spPr>
          <a:xfrm rot="10800000">
            <a:off x="3733038" y="3047354"/>
            <a:ext cx="115062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18" name="Google Shape;2618;p99"/>
          <p:cNvCxnSpPr/>
          <p:nvPr/>
        </p:nvCxnSpPr>
        <p:spPr>
          <a:xfrm>
            <a:off x="3742563" y="3841698"/>
            <a:ext cx="116204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19" name="Google Shape;2619;p99"/>
          <p:cNvCxnSpPr/>
          <p:nvPr/>
        </p:nvCxnSpPr>
        <p:spPr>
          <a:xfrm rot="10800000">
            <a:off x="3742563" y="4848224"/>
            <a:ext cx="116204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20" name="Google Shape;2620;p99"/>
          <p:cNvCxnSpPr/>
          <p:nvPr/>
        </p:nvCxnSpPr>
        <p:spPr>
          <a:xfrm>
            <a:off x="8355210" y="3400103"/>
            <a:ext cx="130743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21" name="Google Shape;2621;p99"/>
          <p:cNvCxnSpPr/>
          <p:nvPr/>
        </p:nvCxnSpPr>
        <p:spPr>
          <a:xfrm rot="10800000">
            <a:off x="8362184" y="3803961"/>
            <a:ext cx="123768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22" name="Google Shape;2622;p99"/>
          <p:cNvCxnSpPr/>
          <p:nvPr/>
        </p:nvCxnSpPr>
        <p:spPr>
          <a:xfrm rot="10800000">
            <a:off x="8355210" y="4803775"/>
            <a:ext cx="130743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23" name="Google Shape;2623;p99"/>
          <p:cNvCxnSpPr/>
          <p:nvPr/>
        </p:nvCxnSpPr>
        <p:spPr>
          <a:xfrm>
            <a:off x="8362184" y="3803961"/>
            <a:ext cx="0" cy="999814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24" name="Google Shape;2624;p99"/>
          <p:cNvCxnSpPr>
            <a:endCxn id="2595" idx="6"/>
          </p:cNvCxnSpPr>
          <p:nvPr/>
        </p:nvCxnSpPr>
        <p:spPr>
          <a:xfrm rot="10800000">
            <a:off x="4639056" y="2473452"/>
            <a:ext cx="3716100" cy="1830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25" name="Google Shape;2625;p99"/>
          <p:cNvSpPr/>
          <p:nvPr/>
        </p:nvSpPr>
        <p:spPr>
          <a:xfrm>
            <a:off x="73152" y="76200"/>
            <a:ext cx="12045696" cy="6705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30FA80-A03B-D73A-9FF7-3BDFDD14E4F0}"/>
              </a:ext>
            </a:extLst>
          </p:cNvPr>
          <p:cNvSpPr txBox="1"/>
          <p:nvPr/>
        </p:nvSpPr>
        <p:spPr>
          <a:xfrm>
            <a:off x="456737" y="211151"/>
            <a:ext cx="27971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s-BN" sz="1800" b="0" u="none" strike="noStrike" cap="none" noProof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JABATAN PERHUTANAN</a:t>
            </a:r>
            <a:endParaRPr lang="ms-BN" sz="1800" b="0" i="0" u="none" strike="noStrike" cap="none" noProof="0" dirty="0">
              <a:solidFill>
                <a:schemeClr val="tx1"/>
              </a:solidFill>
              <a:highlight>
                <a:srgbClr val="00FFFF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1FFA5-2C50-9342-0547-AC1C0693FF42}"/>
              </a:ext>
            </a:extLst>
          </p:cNvPr>
          <p:cNvSpPr txBox="1"/>
          <p:nvPr/>
        </p:nvSpPr>
        <p:spPr>
          <a:xfrm>
            <a:off x="9942427" y="1726302"/>
            <a:ext cx="2053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None/>
            </a:pPr>
            <a:r>
              <a:rPr lang="en-US" sz="1800" b="1" u="none" strike="noStrike" cap="none" noProof="1">
                <a:latin typeface="Arial Narrow"/>
                <a:ea typeface="Arial Narrow"/>
                <a:cs typeface="Arial Narrow"/>
                <a:sym typeface="Arial Narrow"/>
              </a:rPr>
              <a:t>RKN 11 &amp; RKN 12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3" name="Google Shape;1503;g2ec67bcc131_2_61"/>
          <p:cNvGraphicFramePr/>
          <p:nvPr>
            <p:extLst>
              <p:ext uri="{D42A27DB-BD31-4B8C-83A1-F6EECF244321}">
                <p14:modId xmlns:p14="http://schemas.microsoft.com/office/powerpoint/2010/main" val="1942886092"/>
              </p:ext>
            </p:extLst>
          </p:nvPr>
        </p:nvGraphicFramePr>
        <p:xfrm>
          <a:off x="468943" y="650552"/>
          <a:ext cx="11262138" cy="455640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99942">
                  <a:extLst>
                    <a:ext uri="{9D8B030D-6E8A-4147-A177-3AD203B41FA5}">
                      <a16:colId xmlns:a16="http://schemas.microsoft.com/office/drawing/2014/main" val="1369990004"/>
                    </a:ext>
                  </a:extLst>
                </a:gridCol>
                <a:gridCol w="131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6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104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BIL</a:t>
                      </a:r>
                      <a:endParaRPr sz="11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VOTE </a:t>
                      </a:r>
                      <a:endParaRPr sz="11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1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TAJUK/GELARAN </a:t>
                      </a:r>
                      <a:endParaRPr sz="11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</a:t>
                      </a:r>
                      <a:endParaRPr sz="11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HARGA RANCANGAN</a:t>
                      </a:r>
                      <a:endParaRPr sz="11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RKN 12</a:t>
                      </a:r>
                      <a:endParaRPr sz="11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1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1211-002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PENGUKUHAN PRODUK-PRODUK PELANCONGAN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$7,317,350.00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28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a) PENYEDIAAN PRASARANA DI DAERAH BELAIT:</a:t>
                      </a:r>
                      <a:endParaRPr sz="11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66688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PEMBINAAN JAMBATAN KECIL MENUJU WASAI TERAJA DAN WASAI BELULUK, DAERAH BELAIT</a:t>
                      </a:r>
                      <a:endParaRPr sz="11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964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b) MEMBINA WALKWAY DAN PONDOK DI TAMAN REKREASI HUTAN LUAGAN LALAK FASA 3</a:t>
                      </a:r>
                      <a:endParaRPr sz="11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571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c) MENAIKTARAF BANGUNAN GALERI KEBUDAYAAN DAN PELANCONGAN KAMPONG AYER FASA 1</a:t>
                      </a:r>
                      <a:endParaRPr sz="11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92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2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1211-003</a:t>
                      </a:r>
                      <a:endParaRPr sz="11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MENAIKTARAF TAMAN REKREASI HUTAN PULAU SELIRONG </a:t>
                      </a:r>
                      <a:endParaRPr sz="11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95836709"/>
                  </a:ext>
                </a:extLst>
              </a:tr>
              <a:tr h="47812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3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1211-004</a:t>
                      </a:r>
                      <a:endParaRPr sz="11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MENAIKTARAF BANGUNAN GALERI KEBUDAYAAN DAN PELANCONGAN KAMPONG AYER </a:t>
                      </a:r>
                      <a:endParaRPr sz="11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00749119"/>
                  </a:ext>
                </a:extLst>
              </a:tr>
              <a:tr h="55780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4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1211-008</a:t>
                      </a:r>
                      <a:endParaRPr sz="11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60325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MENGUKUHKAN INFRASTRUKTUR ASAS DAN KEMUDAHAN AWAM DI TEMPAT-TEMPAT TARIKAN PELANCONGAN DI NEGARA BRUNEI DARUSSALAM</a:t>
                      </a:r>
                      <a:endParaRPr sz="1400" u="none" strike="noStrike" cap="none" dirty="0"/>
                    </a:p>
                  </a:txBody>
                  <a:tcPr marL="45725" marR="45725" marT="7625" marB="0" anchor="ctr"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5544079"/>
                  </a:ext>
                </a:extLst>
              </a:tr>
              <a:tr h="47812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5</a:t>
                      </a:r>
                      <a:endParaRPr sz="11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1211-009</a:t>
                      </a:r>
                      <a:endParaRPr sz="11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93663" marR="0" lvl="0" indent="-38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MENINGKATKAN KUALITI INDUSTRI PELANCONGAN DI NEGARA BRUNEI DARUSSALAM</a:t>
                      </a:r>
                      <a:endParaRPr sz="1400" u="none" strike="noStrike" cap="none" dirty="0"/>
                    </a:p>
                  </a:txBody>
                  <a:tcPr marL="45725" marR="45725" marT="7625" marB="0" anchor="ctr"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99082862"/>
                  </a:ext>
                </a:extLst>
              </a:tr>
            </a:tbl>
          </a:graphicData>
        </a:graphic>
      </p:graphicFrame>
      <p:sp>
        <p:nvSpPr>
          <p:cNvPr id="1505" name="Google Shape;1505;g2ec67bcc131_2_61"/>
          <p:cNvSpPr txBox="1"/>
          <p:nvPr/>
        </p:nvSpPr>
        <p:spPr>
          <a:xfrm>
            <a:off x="0" y="0"/>
            <a:ext cx="12192000" cy="559500"/>
          </a:xfrm>
          <a:prstGeom prst="rect">
            <a:avLst/>
          </a:prstGeom>
          <a:solidFill>
            <a:srgbClr val="0C464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504;g2ec67bcc131_2_61">
            <a:extLst>
              <a:ext uri="{FF2B5EF4-FFF2-40B4-BE49-F238E27FC236}">
                <a16:creationId xmlns:a16="http://schemas.microsoft.com/office/drawing/2014/main" id="{DA99DB72-FAB8-4AF7-B96E-141C9E6A4A8C}"/>
              </a:ext>
            </a:extLst>
          </p:cNvPr>
          <p:cNvSpPr txBox="1"/>
          <p:nvPr/>
        </p:nvSpPr>
        <p:spPr>
          <a:xfrm>
            <a:off x="29850" y="79650"/>
            <a:ext cx="1213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 Condensed"/>
              <a:buNone/>
            </a:pPr>
            <a:r>
              <a:rPr lang="en-US" sz="2000" b="1" i="0" u="none" strike="noStrike" cap="none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JABATAN KEMAJUAN PELANCONGAN</a:t>
            </a:r>
            <a:endParaRPr sz="2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5" name="Google Shape;2965;p5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0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6" name="Google Shape;2966;p516"/>
          <p:cNvSpPr/>
          <p:nvPr/>
        </p:nvSpPr>
        <p:spPr>
          <a:xfrm>
            <a:off x="7762875" y="1257300"/>
            <a:ext cx="1962150" cy="3629025"/>
          </a:xfrm>
          <a:custGeom>
            <a:avLst/>
            <a:gdLst/>
            <a:ahLst/>
            <a:cxnLst/>
            <a:rect l="l" t="t" r="r" b="b"/>
            <a:pathLst>
              <a:path w="1962150" h="3629025" extrusionOk="0">
                <a:moveTo>
                  <a:pt x="533400" y="9525"/>
                </a:moveTo>
                <a:lnTo>
                  <a:pt x="676275" y="28575"/>
                </a:lnTo>
                <a:lnTo>
                  <a:pt x="742950" y="0"/>
                </a:lnTo>
                <a:lnTo>
                  <a:pt x="752475" y="200025"/>
                </a:lnTo>
                <a:lnTo>
                  <a:pt x="942975" y="257175"/>
                </a:lnTo>
                <a:lnTo>
                  <a:pt x="971550" y="390525"/>
                </a:lnTo>
                <a:lnTo>
                  <a:pt x="1000125" y="438150"/>
                </a:lnTo>
                <a:lnTo>
                  <a:pt x="1095375" y="495300"/>
                </a:lnTo>
                <a:lnTo>
                  <a:pt x="1171575" y="561975"/>
                </a:lnTo>
                <a:lnTo>
                  <a:pt x="1228725" y="628650"/>
                </a:lnTo>
                <a:lnTo>
                  <a:pt x="1238250" y="723900"/>
                </a:lnTo>
                <a:lnTo>
                  <a:pt x="1238250" y="923925"/>
                </a:lnTo>
                <a:lnTo>
                  <a:pt x="1295400" y="1047750"/>
                </a:lnTo>
                <a:lnTo>
                  <a:pt x="1323975" y="1085850"/>
                </a:lnTo>
                <a:lnTo>
                  <a:pt x="1323975" y="1200150"/>
                </a:lnTo>
                <a:lnTo>
                  <a:pt x="1400175" y="1295400"/>
                </a:lnTo>
                <a:lnTo>
                  <a:pt x="1428750" y="1381125"/>
                </a:lnTo>
                <a:lnTo>
                  <a:pt x="1381125" y="1524000"/>
                </a:lnTo>
                <a:lnTo>
                  <a:pt x="1543050" y="1647825"/>
                </a:lnTo>
                <a:lnTo>
                  <a:pt x="1571625" y="1809750"/>
                </a:lnTo>
                <a:lnTo>
                  <a:pt x="1543050" y="1857375"/>
                </a:lnTo>
                <a:lnTo>
                  <a:pt x="1543050" y="1981200"/>
                </a:lnTo>
                <a:lnTo>
                  <a:pt x="1438275" y="2105025"/>
                </a:lnTo>
                <a:lnTo>
                  <a:pt x="1447800" y="2219325"/>
                </a:lnTo>
                <a:lnTo>
                  <a:pt x="1466850" y="2371725"/>
                </a:lnTo>
                <a:lnTo>
                  <a:pt x="1485900" y="2524125"/>
                </a:lnTo>
                <a:lnTo>
                  <a:pt x="1504950" y="2657475"/>
                </a:lnTo>
                <a:lnTo>
                  <a:pt x="1457325" y="2752725"/>
                </a:lnTo>
                <a:lnTo>
                  <a:pt x="1590675" y="2952750"/>
                </a:lnTo>
                <a:lnTo>
                  <a:pt x="1666875" y="3038475"/>
                </a:lnTo>
                <a:lnTo>
                  <a:pt x="1752600" y="3086100"/>
                </a:lnTo>
                <a:lnTo>
                  <a:pt x="1838325" y="3143250"/>
                </a:lnTo>
                <a:lnTo>
                  <a:pt x="1866900" y="3209925"/>
                </a:lnTo>
                <a:lnTo>
                  <a:pt x="1924050" y="3305175"/>
                </a:lnTo>
                <a:lnTo>
                  <a:pt x="1943100" y="3333750"/>
                </a:lnTo>
                <a:lnTo>
                  <a:pt x="1962150" y="3343275"/>
                </a:lnTo>
                <a:lnTo>
                  <a:pt x="1952625" y="3476625"/>
                </a:lnTo>
                <a:lnTo>
                  <a:pt x="1838325" y="3600450"/>
                </a:lnTo>
                <a:lnTo>
                  <a:pt x="1819275" y="3629025"/>
                </a:lnTo>
                <a:lnTo>
                  <a:pt x="1638300" y="3514725"/>
                </a:lnTo>
                <a:lnTo>
                  <a:pt x="1590675" y="3400425"/>
                </a:lnTo>
                <a:lnTo>
                  <a:pt x="1400175" y="3400425"/>
                </a:lnTo>
                <a:lnTo>
                  <a:pt x="1295400" y="3267075"/>
                </a:lnTo>
                <a:lnTo>
                  <a:pt x="1247775" y="3219450"/>
                </a:lnTo>
                <a:lnTo>
                  <a:pt x="1104900" y="3248025"/>
                </a:lnTo>
                <a:lnTo>
                  <a:pt x="1019175" y="3228975"/>
                </a:lnTo>
                <a:lnTo>
                  <a:pt x="952500" y="3200400"/>
                </a:lnTo>
                <a:lnTo>
                  <a:pt x="876300" y="3190875"/>
                </a:lnTo>
                <a:lnTo>
                  <a:pt x="800100" y="3143250"/>
                </a:lnTo>
                <a:lnTo>
                  <a:pt x="600075" y="3209925"/>
                </a:lnTo>
                <a:lnTo>
                  <a:pt x="419100" y="3124200"/>
                </a:lnTo>
                <a:lnTo>
                  <a:pt x="390525" y="3076575"/>
                </a:lnTo>
                <a:lnTo>
                  <a:pt x="438150" y="2905125"/>
                </a:lnTo>
                <a:lnTo>
                  <a:pt x="457200" y="2847975"/>
                </a:lnTo>
                <a:lnTo>
                  <a:pt x="428625" y="2790825"/>
                </a:lnTo>
                <a:lnTo>
                  <a:pt x="400050" y="2743200"/>
                </a:lnTo>
                <a:lnTo>
                  <a:pt x="409575" y="2638425"/>
                </a:lnTo>
                <a:lnTo>
                  <a:pt x="419100" y="2533650"/>
                </a:lnTo>
                <a:lnTo>
                  <a:pt x="314325" y="2390775"/>
                </a:lnTo>
                <a:lnTo>
                  <a:pt x="333375" y="2276475"/>
                </a:lnTo>
                <a:lnTo>
                  <a:pt x="342900" y="2219325"/>
                </a:lnTo>
                <a:lnTo>
                  <a:pt x="323850" y="2171700"/>
                </a:lnTo>
                <a:lnTo>
                  <a:pt x="295275" y="2076450"/>
                </a:lnTo>
                <a:lnTo>
                  <a:pt x="247650" y="2009775"/>
                </a:lnTo>
                <a:lnTo>
                  <a:pt x="219075" y="1885950"/>
                </a:lnTo>
                <a:lnTo>
                  <a:pt x="180975" y="1838325"/>
                </a:lnTo>
                <a:lnTo>
                  <a:pt x="123825" y="1762125"/>
                </a:lnTo>
                <a:lnTo>
                  <a:pt x="104775" y="1743075"/>
                </a:lnTo>
                <a:lnTo>
                  <a:pt x="123825" y="1504950"/>
                </a:lnTo>
                <a:lnTo>
                  <a:pt x="38100" y="1209675"/>
                </a:lnTo>
                <a:lnTo>
                  <a:pt x="95250" y="1057275"/>
                </a:lnTo>
                <a:lnTo>
                  <a:pt x="0" y="942975"/>
                </a:lnTo>
                <a:lnTo>
                  <a:pt x="0" y="914400"/>
                </a:lnTo>
                <a:lnTo>
                  <a:pt x="38100" y="800100"/>
                </a:lnTo>
                <a:lnTo>
                  <a:pt x="114300" y="762000"/>
                </a:lnTo>
                <a:lnTo>
                  <a:pt x="85725" y="600075"/>
                </a:lnTo>
                <a:lnTo>
                  <a:pt x="333375" y="409575"/>
                </a:lnTo>
                <a:lnTo>
                  <a:pt x="400050" y="438150"/>
                </a:lnTo>
                <a:lnTo>
                  <a:pt x="504825" y="323850"/>
                </a:lnTo>
                <a:lnTo>
                  <a:pt x="514350" y="266700"/>
                </a:lnTo>
                <a:lnTo>
                  <a:pt x="447675" y="171450"/>
                </a:lnTo>
                <a:lnTo>
                  <a:pt x="533400" y="9525"/>
                </a:lnTo>
                <a:close/>
              </a:path>
            </a:pathLst>
          </a:custGeom>
          <a:noFill/>
          <a:ln w="38100" cap="flat" cmpd="sng">
            <a:solidFill>
              <a:srgbClr val="E6B8A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76200" dir="5400000" algn="bl" rotWithShape="0">
              <a:srgbClr val="660000">
                <a:alpha val="7137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7" name="Google Shape;2967;p516"/>
          <p:cNvSpPr/>
          <p:nvPr/>
        </p:nvSpPr>
        <p:spPr>
          <a:xfrm>
            <a:off x="2600325" y="466725"/>
            <a:ext cx="5724525" cy="6124575"/>
          </a:xfrm>
          <a:custGeom>
            <a:avLst/>
            <a:gdLst/>
            <a:ahLst/>
            <a:cxnLst/>
            <a:rect l="l" t="t" r="r" b="b"/>
            <a:pathLst>
              <a:path w="5724525" h="6124575" extrusionOk="0">
                <a:moveTo>
                  <a:pt x="0" y="2676525"/>
                </a:moveTo>
                <a:lnTo>
                  <a:pt x="304800" y="2657475"/>
                </a:lnTo>
                <a:lnTo>
                  <a:pt x="628650" y="2609850"/>
                </a:lnTo>
                <a:lnTo>
                  <a:pt x="895350" y="2533650"/>
                </a:lnTo>
                <a:lnTo>
                  <a:pt x="1200150" y="2438400"/>
                </a:lnTo>
                <a:lnTo>
                  <a:pt x="1333500" y="2381250"/>
                </a:lnTo>
                <a:lnTo>
                  <a:pt x="1524000" y="2324100"/>
                </a:lnTo>
                <a:lnTo>
                  <a:pt x="1695450" y="2266950"/>
                </a:lnTo>
                <a:lnTo>
                  <a:pt x="1933575" y="2124075"/>
                </a:lnTo>
                <a:lnTo>
                  <a:pt x="2124075" y="2000250"/>
                </a:lnTo>
                <a:lnTo>
                  <a:pt x="2324100" y="1876425"/>
                </a:lnTo>
                <a:lnTo>
                  <a:pt x="2409825" y="1800225"/>
                </a:lnTo>
                <a:lnTo>
                  <a:pt x="2552700" y="1657350"/>
                </a:lnTo>
                <a:lnTo>
                  <a:pt x="2724150" y="1581150"/>
                </a:lnTo>
                <a:lnTo>
                  <a:pt x="2933700" y="1390650"/>
                </a:lnTo>
                <a:lnTo>
                  <a:pt x="2990850" y="1314450"/>
                </a:lnTo>
                <a:lnTo>
                  <a:pt x="3067050" y="1247775"/>
                </a:lnTo>
                <a:lnTo>
                  <a:pt x="3114675" y="1190625"/>
                </a:lnTo>
                <a:lnTo>
                  <a:pt x="3333750" y="1009650"/>
                </a:lnTo>
                <a:lnTo>
                  <a:pt x="3524250" y="885825"/>
                </a:lnTo>
                <a:lnTo>
                  <a:pt x="3810000" y="704850"/>
                </a:lnTo>
                <a:lnTo>
                  <a:pt x="3895725" y="638175"/>
                </a:lnTo>
                <a:lnTo>
                  <a:pt x="4038600" y="533400"/>
                </a:lnTo>
                <a:lnTo>
                  <a:pt x="4133850" y="457200"/>
                </a:lnTo>
                <a:lnTo>
                  <a:pt x="4210050" y="438150"/>
                </a:lnTo>
                <a:lnTo>
                  <a:pt x="4295775" y="390525"/>
                </a:lnTo>
                <a:lnTo>
                  <a:pt x="4391025" y="342900"/>
                </a:lnTo>
                <a:lnTo>
                  <a:pt x="4448175" y="314325"/>
                </a:lnTo>
                <a:lnTo>
                  <a:pt x="4876800" y="161925"/>
                </a:lnTo>
                <a:lnTo>
                  <a:pt x="4991100" y="133350"/>
                </a:lnTo>
                <a:lnTo>
                  <a:pt x="5076825" y="85725"/>
                </a:lnTo>
                <a:lnTo>
                  <a:pt x="5305425" y="0"/>
                </a:lnTo>
                <a:lnTo>
                  <a:pt x="5695950" y="0"/>
                </a:lnTo>
                <a:lnTo>
                  <a:pt x="5429250" y="95250"/>
                </a:lnTo>
                <a:lnTo>
                  <a:pt x="5724525" y="219075"/>
                </a:lnTo>
                <a:lnTo>
                  <a:pt x="5572125" y="247650"/>
                </a:lnTo>
                <a:lnTo>
                  <a:pt x="5486400" y="209550"/>
                </a:lnTo>
                <a:lnTo>
                  <a:pt x="5400675" y="200025"/>
                </a:lnTo>
                <a:lnTo>
                  <a:pt x="5295900" y="200025"/>
                </a:lnTo>
                <a:lnTo>
                  <a:pt x="5238750" y="342900"/>
                </a:lnTo>
                <a:lnTo>
                  <a:pt x="5229225" y="409575"/>
                </a:lnTo>
                <a:lnTo>
                  <a:pt x="5219700" y="485775"/>
                </a:lnTo>
                <a:lnTo>
                  <a:pt x="5191125" y="571500"/>
                </a:lnTo>
                <a:lnTo>
                  <a:pt x="5143500" y="666750"/>
                </a:lnTo>
                <a:lnTo>
                  <a:pt x="5114925" y="723900"/>
                </a:lnTo>
                <a:lnTo>
                  <a:pt x="5143500" y="847725"/>
                </a:lnTo>
                <a:lnTo>
                  <a:pt x="5143500" y="895350"/>
                </a:lnTo>
                <a:lnTo>
                  <a:pt x="5114925" y="923925"/>
                </a:lnTo>
                <a:lnTo>
                  <a:pt x="5086350" y="933450"/>
                </a:lnTo>
                <a:lnTo>
                  <a:pt x="4962525" y="1019175"/>
                </a:lnTo>
                <a:lnTo>
                  <a:pt x="4914900" y="1104900"/>
                </a:lnTo>
                <a:lnTo>
                  <a:pt x="4933950" y="1171575"/>
                </a:lnTo>
                <a:lnTo>
                  <a:pt x="4838700" y="1333500"/>
                </a:lnTo>
                <a:lnTo>
                  <a:pt x="4838700" y="1371600"/>
                </a:lnTo>
                <a:lnTo>
                  <a:pt x="4810125" y="1371600"/>
                </a:lnTo>
                <a:lnTo>
                  <a:pt x="4791075" y="1371600"/>
                </a:lnTo>
                <a:lnTo>
                  <a:pt x="4714875" y="1343025"/>
                </a:lnTo>
                <a:lnTo>
                  <a:pt x="4657725" y="1333500"/>
                </a:lnTo>
                <a:lnTo>
                  <a:pt x="4591050" y="1352550"/>
                </a:lnTo>
                <a:lnTo>
                  <a:pt x="4543425" y="1362075"/>
                </a:lnTo>
                <a:lnTo>
                  <a:pt x="4495800" y="1352550"/>
                </a:lnTo>
                <a:lnTo>
                  <a:pt x="4467225" y="1343025"/>
                </a:lnTo>
                <a:lnTo>
                  <a:pt x="4410075" y="1343025"/>
                </a:lnTo>
                <a:lnTo>
                  <a:pt x="4295775" y="1381125"/>
                </a:lnTo>
                <a:lnTo>
                  <a:pt x="4267200" y="1428750"/>
                </a:lnTo>
                <a:lnTo>
                  <a:pt x="4200525" y="1476375"/>
                </a:lnTo>
                <a:lnTo>
                  <a:pt x="4200525" y="1476375"/>
                </a:lnTo>
                <a:lnTo>
                  <a:pt x="4095750" y="1504950"/>
                </a:lnTo>
                <a:lnTo>
                  <a:pt x="4048125" y="1628775"/>
                </a:lnTo>
                <a:lnTo>
                  <a:pt x="4010025" y="1676400"/>
                </a:lnTo>
                <a:lnTo>
                  <a:pt x="3971925" y="1724025"/>
                </a:lnTo>
                <a:lnTo>
                  <a:pt x="3943350" y="1762125"/>
                </a:lnTo>
                <a:lnTo>
                  <a:pt x="3886200" y="1781175"/>
                </a:lnTo>
                <a:lnTo>
                  <a:pt x="3838575" y="1790700"/>
                </a:lnTo>
                <a:lnTo>
                  <a:pt x="3790950" y="1819275"/>
                </a:lnTo>
                <a:lnTo>
                  <a:pt x="3743325" y="1838325"/>
                </a:lnTo>
                <a:lnTo>
                  <a:pt x="3695700" y="1876425"/>
                </a:lnTo>
                <a:lnTo>
                  <a:pt x="3724275" y="1933575"/>
                </a:lnTo>
                <a:lnTo>
                  <a:pt x="3724275" y="2105025"/>
                </a:lnTo>
                <a:lnTo>
                  <a:pt x="3819525" y="2171700"/>
                </a:lnTo>
                <a:lnTo>
                  <a:pt x="3838575" y="2305050"/>
                </a:lnTo>
                <a:lnTo>
                  <a:pt x="3819525" y="2390775"/>
                </a:lnTo>
                <a:lnTo>
                  <a:pt x="3819525" y="2419350"/>
                </a:lnTo>
                <a:lnTo>
                  <a:pt x="3848100" y="2466975"/>
                </a:lnTo>
                <a:lnTo>
                  <a:pt x="3886200" y="2543175"/>
                </a:lnTo>
                <a:lnTo>
                  <a:pt x="3924300" y="2714625"/>
                </a:lnTo>
                <a:lnTo>
                  <a:pt x="3924300" y="2714625"/>
                </a:lnTo>
                <a:lnTo>
                  <a:pt x="3933825" y="3028950"/>
                </a:lnTo>
                <a:lnTo>
                  <a:pt x="3933825" y="3314700"/>
                </a:lnTo>
                <a:lnTo>
                  <a:pt x="3933825" y="3400425"/>
                </a:lnTo>
                <a:lnTo>
                  <a:pt x="3943350" y="3476625"/>
                </a:lnTo>
                <a:lnTo>
                  <a:pt x="4029075" y="3676650"/>
                </a:lnTo>
                <a:lnTo>
                  <a:pt x="4238625" y="3676650"/>
                </a:lnTo>
                <a:lnTo>
                  <a:pt x="4238625" y="3676650"/>
                </a:lnTo>
                <a:lnTo>
                  <a:pt x="4333875" y="3676650"/>
                </a:lnTo>
                <a:lnTo>
                  <a:pt x="4333875" y="3686175"/>
                </a:lnTo>
                <a:lnTo>
                  <a:pt x="4333875" y="3771900"/>
                </a:lnTo>
                <a:lnTo>
                  <a:pt x="4314825" y="3876675"/>
                </a:lnTo>
                <a:lnTo>
                  <a:pt x="4314825" y="3962400"/>
                </a:lnTo>
                <a:lnTo>
                  <a:pt x="4286250" y="4114800"/>
                </a:lnTo>
                <a:lnTo>
                  <a:pt x="4248150" y="4191000"/>
                </a:lnTo>
                <a:lnTo>
                  <a:pt x="4171950" y="4324350"/>
                </a:lnTo>
                <a:lnTo>
                  <a:pt x="4095750" y="4457700"/>
                </a:lnTo>
                <a:lnTo>
                  <a:pt x="3981450" y="4629150"/>
                </a:lnTo>
                <a:lnTo>
                  <a:pt x="3962400" y="4676775"/>
                </a:lnTo>
                <a:lnTo>
                  <a:pt x="4133850" y="4562475"/>
                </a:lnTo>
                <a:lnTo>
                  <a:pt x="4105275" y="4667250"/>
                </a:lnTo>
                <a:lnTo>
                  <a:pt x="4057650" y="4752975"/>
                </a:lnTo>
                <a:lnTo>
                  <a:pt x="4010025" y="4857750"/>
                </a:lnTo>
                <a:lnTo>
                  <a:pt x="3962400" y="4962525"/>
                </a:lnTo>
                <a:lnTo>
                  <a:pt x="3943350" y="5000625"/>
                </a:lnTo>
                <a:lnTo>
                  <a:pt x="3914775" y="5029200"/>
                </a:lnTo>
                <a:lnTo>
                  <a:pt x="3829050" y="5114925"/>
                </a:lnTo>
                <a:lnTo>
                  <a:pt x="3829050" y="5181600"/>
                </a:lnTo>
                <a:lnTo>
                  <a:pt x="3895725" y="5219700"/>
                </a:lnTo>
                <a:lnTo>
                  <a:pt x="3857625" y="5353050"/>
                </a:lnTo>
                <a:lnTo>
                  <a:pt x="3810000" y="5429250"/>
                </a:lnTo>
                <a:lnTo>
                  <a:pt x="3705225" y="5476875"/>
                </a:lnTo>
                <a:lnTo>
                  <a:pt x="3629025" y="5514975"/>
                </a:lnTo>
                <a:lnTo>
                  <a:pt x="3514725" y="5657850"/>
                </a:lnTo>
                <a:lnTo>
                  <a:pt x="3429000" y="5810250"/>
                </a:lnTo>
                <a:lnTo>
                  <a:pt x="3324225" y="5915025"/>
                </a:lnTo>
                <a:lnTo>
                  <a:pt x="3228975" y="5981700"/>
                </a:lnTo>
                <a:lnTo>
                  <a:pt x="3181350" y="6029325"/>
                </a:lnTo>
                <a:lnTo>
                  <a:pt x="3124200" y="6057900"/>
                </a:lnTo>
                <a:lnTo>
                  <a:pt x="3019425" y="6057900"/>
                </a:lnTo>
                <a:lnTo>
                  <a:pt x="3019425" y="6057900"/>
                </a:lnTo>
                <a:lnTo>
                  <a:pt x="2943225" y="6124575"/>
                </a:lnTo>
                <a:lnTo>
                  <a:pt x="2790825" y="6067425"/>
                </a:lnTo>
                <a:lnTo>
                  <a:pt x="2733675" y="5905500"/>
                </a:lnTo>
                <a:lnTo>
                  <a:pt x="2600325" y="5895975"/>
                </a:lnTo>
                <a:lnTo>
                  <a:pt x="2400300" y="5695950"/>
                </a:lnTo>
                <a:lnTo>
                  <a:pt x="2324100" y="5534025"/>
                </a:lnTo>
                <a:lnTo>
                  <a:pt x="2324100" y="5400675"/>
                </a:lnTo>
                <a:lnTo>
                  <a:pt x="2095500" y="5324475"/>
                </a:lnTo>
                <a:lnTo>
                  <a:pt x="2047875" y="5305425"/>
                </a:lnTo>
                <a:lnTo>
                  <a:pt x="2009775" y="5257800"/>
                </a:lnTo>
                <a:lnTo>
                  <a:pt x="1924050" y="5086350"/>
                </a:lnTo>
                <a:lnTo>
                  <a:pt x="1866900" y="4924425"/>
                </a:lnTo>
                <a:lnTo>
                  <a:pt x="1800225" y="4610100"/>
                </a:lnTo>
                <a:lnTo>
                  <a:pt x="1657350" y="4581525"/>
                </a:lnTo>
                <a:lnTo>
                  <a:pt x="1628775" y="4591050"/>
                </a:lnTo>
                <a:lnTo>
                  <a:pt x="1552575" y="4667250"/>
                </a:lnTo>
                <a:lnTo>
                  <a:pt x="1504950" y="4667250"/>
                </a:lnTo>
                <a:lnTo>
                  <a:pt x="1447800" y="4619625"/>
                </a:lnTo>
                <a:lnTo>
                  <a:pt x="1409700" y="4600575"/>
                </a:lnTo>
                <a:lnTo>
                  <a:pt x="1285875" y="4629150"/>
                </a:lnTo>
                <a:lnTo>
                  <a:pt x="1209675" y="4648200"/>
                </a:lnTo>
                <a:lnTo>
                  <a:pt x="1209675" y="4648200"/>
                </a:lnTo>
                <a:lnTo>
                  <a:pt x="1019175" y="4619625"/>
                </a:lnTo>
                <a:lnTo>
                  <a:pt x="981075" y="4591050"/>
                </a:lnTo>
                <a:lnTo>
                  <a:pt x="971550" y="4514850"/>
                </a:lnTo>
                <a:lnTo>
                  <a:pt x="1009650" y="4476750"/>
                </a:lnTo>
                <a:lnTo>
                  <a:pt x="1038225" y="4419600"/>
                </a:lnTo>
                <a:lnTo>
                  <a:pt x="1047750" y="4248150"/>
                </a:lnTo>
                <a:lnTo>
                  <a:pt x="1038225" y="4181475"/>
                </a:lnTo>
                <a:lnTo>
                  <a:pt x="1038225" y="4133850"/>
                </a:lnTo>
                <a:lnTo>
                  <a:pt x="1038225" y="4086225"/>
                </a:lnTo>
                <a:lnTo>
                  <a:pt x="952500" y="4067175"/>
                </a:lnTo>
                <a:lnTo>
                  <a:pt x="904875" y="4000500"/>
                </a:lnTo>
                <a:lnTo>
                  <a:pt x="923925" y="3933825"/>
                </a:lnTo>
                <a:lnTo>
                  <a:pt x="942975" y="3867150"/>
                </a:lnTo>
                <a:lnTo>
                  <a:pt x="914400" y="3648075"/>
                </a:lnTo>
                <a:lnTo>
                  <a:pt x="714375" y="3381375"/>
                </a:lnTo>
                <a:lnTo>
                  <a:pt x="657225" y="3295650"/>
                </a:lnTo>
                <a:lnTo>
                  <a:pt x="657225" y="3228975"/>
                </a:lnTo>
                <a:lnTo>
                  <a:pt x="609600" y="3162300"/>
                </a:lnTo>
                <a:lnTo>
                  <a:pt x="466725" y="3124200"/>
                </a:lnTo>
                <a:lnTo>
                  <a:pt x="247650" y="3057525"/>
                </a:lnTo>
                <a:lnTo>
                  <a:pt x="247650" y="3057525"/>
                </a:lnTo>
                <a:lnTo>
                  <a:pt x="209550" y="2886075"/>
                </a:lnTo>
                <a:lnTo>
                  <a:pt x="95250" y="2809875"/>
                </a:lnTo>
                <a:lnTo>
                  <a:pt x="9525" y="2771775"/>
                </a:lnTo>
                <a:lnTo>
                  <a:pt x="0" y="2676525"/>
                </a:lnTo>
                <a:close/>
              </a:path>
            </a:pathLst>
          </a:custGeom>
          <a:noFill/>
          <a:ln w="38100" cap="flat" cmpd="sng">
            <a:solidFill>
              <a:srgbClr val="E6B8A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76200" dir="5400000" algn="bl" rotWithShape="0">
              <a:srgbClr val="660000">
                <a:alpha val="7137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8" name="Google Shape;2968;p516"/>
          <p:cNvSpPr/>
          <p:nvPr/>
        </p:nvSpPr>
        <p:spPr>
          <a:xfrm>
            <a:off x="8278231" y="2050589"/>
            <a:ext cx="193442" cy="308322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7F7F7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9" name="Google Shape;2969;p516"/>
          <p:cNvSpPr/>
          <p:nvPr/>
        </p:nvSpPr>
        <p:spPr>
          <a:xfrm>
            <a:off x="7103635" y="1331739"/>
            <a:ext cx="193442" cy="308322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7F7F7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0" name="Google Shape;2970;p516"/>
          <p:cNvSpPr/>
          <p:nvPr/>
        </p:nvSpPr>
        <p:spPr>
          <a:xfrm>
            <a:off x="4332405" y="3429000"/>
            <a:ext cx="193442" cy="308322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7F7F7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1" name="Google Shape;2971;p516"/>
          <p:cNvSpPr/>
          <p:nvPr/>
        </p:nvSpPr>
        <p:spPr>
          <a:xfrm>
            <a:off x="4138963" y="4578003"/>
            <a:ext cx="193442" cy="308322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2" name="Google Shape;2972;p516"/>
          <p:cNvSpPr/>
          <p:nvPr/>
        </p:nvSpPr>
        <p:spPr>
          <a:xfrm>
            <a:off x="7139261" y="1339235"/>
            <a:ext cx="193442" cy="308322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3" name="Google Shape;2973;p516"/>
          <p:cNvSpPr/>
          <p:nvPr/>
        </p:nvSpPr>
        <p:spPr>
          <a:xfrm>
            <a:off x="4428163" y="3516608"/>
            <a:ext cx="193442" cy="308322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4" name="Google Shape;2974;p516"/>
          <p:cNvSpPr/>
          <p:nvPr/>
        </p:nvSpPr>
        <p:spPr>
          <a:xfrm>
            <a:off x="4380284" y="3472804"/>
            <a:ext cx="193442" cy="308322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7F7F7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5" name="Google Shape;2975;p516"/>
          <p:cNvSpPr/>
          <p:nvPr/>
        </p:nvSpPr>
        <p:spPr>
          <a:xfrm>
            <a:off x="7174887" y="1346731"/>
            <a:ext cx="193442" cy="308322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976" name="Google Shape;2976;p516"/>
          <p:cNvGraphicFramePr/>
          <p:nvPr>
            <p:extLst>
              <p:ext uri="{D42A27DB-BD31-4B8C-83A1-F6EECF244321}">
                <p14:modId xmlns:p14="http://schemas.microsoft.com/office/powerpoint/2010/main" val="2156162395"/>
              </p:ext>
            </p:extLst>
          </p:nvPr>
        </p:nvGraphicFramePr>
        <p:xfrm>
          <a:off x="2741523" y="1057281"/>
          <a:ext cx="4328325" cy="1036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Kerja-kerja mengecat titian "Walking Trail" di Kampong Ayer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US" sz="1000" b="0" u="none" strike="noStrike" cap="none" noProof="1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Menaiktaraf Jambatan Pejalan kaki yang berhubung Galeri Kebudayaan dan Pelancongan Kampong Ayer dan Jambatan pejalan kaki Perumahan Lorong Sikuna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US" sz="1000" b="0" u="none" strike="noStrike" cap="none" noProof="1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Menaiktaraf Bangunan Dalaman Galeri Kebudayaan dan Pelancongan Kampong Ayer Fasa 1</a:t>
                      </a:r>
                      <a:endParaRPr lang="en-US" sz="1800" u="none" strike="noStrike" cap="none" noProof="1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77" name="Google Shape;2977;p516"/>
          <p:cNvGraphicFramePr/>
          <p:nvPr/>
        </p:nvGraphicFramePr>
        <p:xfrm>
          <a:off x="8584700" y="2006630"/>
          <a:ext cx="3181875" cy="3962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18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Penyukatan Tanah Di Tapak Batang Duri dan Kampong Lakiun, Temburong  Bagi Tapak A dan Tapak B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78" name="Google Shape;2978;p516"/>
          <p:cNvGraphicFramePr/>
          <p:nvPr/>
        </p:nvGraphicFramePr>
        <p:xfrm>
          <a:off x="639519" y="2611246"/>
          <a:ext cx="3546075" cy="11887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Membina kemudahaan 'walkway' di Taman Rekreasi Hutan Luagan Lalak (Fasa 1)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Membina kemudahaan "walkway dan pondok rehat" di Taman Rekreasi Hutan Luagan Lalak (Fasa 2)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Membina Walkway dan Pondok di Taman Rekreasi Hutan Luagan Lalak Fasa 3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79" name="Google Shape;2979;p516"/>
          <p:cNvGraphicFramePr/>
          <p:nvPr/>
        </p:nvGraphicFramePr>
        <p:xfrm>
          <a:off x="987041" y="4534044"/>
          <a:ext cx="3052900" cy="3962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Pembinaan Jambatan kecil menuju Wasai Teraja dan Wasai Beluluk, Daerah Belait</a:t>
                      </a:r>
                      <a:endParaRPr sz="1000" b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80" name="Google Shape;2980;p516"/>
          <p:cNvSpPr/>
          <p:nvPr/>
        </p:nvSpPr>
        <p:spPr>
          <a:xfrm>
            <a:off x="2816386" y="1109226"/>
            <a:ext cx="98418" cy="163230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7F7F7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1" name="Google Shape;2981;p516"/>
          <p:cNvSpPr/>
          <p:nvPr/>
        </p:nvSpPr>
        <p:spPr>
          <a:xfrm>
            <a:off x="2816386" y="1412217"/>
            <a:ext cx="98418" cy="163230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2" name="Google Shape;2982;p516"/>
          <p:cNvSpPr/>
          <p:nvPr/>
        </p:nvSpPr>
        <p:spPr>
          <a:xfrm>
            <a:off x="2816386" y="1792560"/>
            <a:ext cx="98418" cy="163230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3" name="Google Shape;2983;p516"/>
          <p:cNvSpPr/>
          <p:nvPr/>
        </p:nvSpPr>
        <p:spPr>
          <a:xfrm>
            <a:off x="721965" y="2691705"/>
            <a:ext cx="98414" cy="163224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7F7F7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4" name="Google Shape;2984;p516"/>
          <p:cNvSpPr/>
          <p:nvPr/>
        </p:nvSpPr>
        <p:spPr>
          <a:xfrm>
            <a:off x="721965" y="3123994"/>
            <a:ext cx="98414" cy="163224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7F7F7F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5" name="Google Shape;2985;p516"/>
          <p:cNvSpPr/>
          <p:nvPr/>
        </p:nvSpPr>
        <p:spPr>
          <a:xfrm>
            <a:off x="721965" y="3516608"/>
            <a:ext cx="98414" cy="163224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6" name="Google Shape;2986;p516"/>
          <p:cNvSpPr/>
          <p:nvPr/>
        </p:nvSpPr>
        <p:spPr>
          <a:xfrm>
            <a:off x="7925825" y="354156"/>
            <a:ext cx="193442" cy="308322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987" name="Google Shape;2987;p516"/>
          <p:cNvGraphicFramePr/>
          <p:nvPr/>
        </p:nvGraphicFramePr>
        <p:xfrm>
          <a:off x="8278227" y="243381"/>
          <a:ext cx="2676425" cy="42647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7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 Narrow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Projek Pembinaan Jeti Menyelam Di Kawasan Pantai Serasa, Daerah Brunei-Muara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88" name="Google Shape;2988;p516"/>
          <p:cNvGraphicFramePr/>
          <p:nvPr>
            <p:extLst>
              <p:ext uri="{D42A27DB-BD31-4B8C-83A1-F6EECF244321}">
                <p14:modId xmlns:p14="http://schemas.microsoft.com/office/powerpoint/2010/main" val="1020206686"/>
              </p:ext>
            </p:extLst>
          </p:nvPr>
        </p:nvGraphicFramePr>
        <p:xfrm>
          <a:off x="8900950" y="5580650"/>
          <a:ext cx="3120225" cy="103930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12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2200" b="1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RKN 11</a:t>
                      </a:r>
                      <a:endParaRPr sz="2200" b="1" u="none" strike="noStrike" cap="none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EAD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 Narrow"/>
                        <a:buNone/>
                      </a:pPr>
                      <a:r>
                        <a:rPr lang="en-US" sz="2200" b="1" u="none" strike="noStrike" cap="none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RKN 12</a:t>
                      </a:r>
                      <a:endParaRPr sz="2200" b="1" u="none" strike="noStrike" cap="none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EAD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EAD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EAD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EAD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89" name="Google Shape;2989;p516"/>
          <p:cNvSpPr/>
          <p:nvPr/>
        </p:nvSpPr>
        <p:spPr>
          <a:xfrm>
            <a:off x="5744150" y="2619156"/>
            <a:ext cx="193442" cy="308322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0" name="Google Shape;2990;p516"/>
          <p:cNvSpPr/>
          <p:nvPr/>
        </p:nvSpPr>
        <p:spPr>
          <a:xfrm>
            <a:off x="8373762" y="1118131"/>
            <a:ext cx="193442" cy="308322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991" name="Google Shape;2991;p516"/>
          <p:cNvGraphicFramePr/>
          <p:nvPr/>
        </p:nvGraphicFramePr>
        <p:xfrm>
          <a:off x="6095989" y="2687006"/>
          <a:ext cx="2208725" cy="7769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0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 Narrow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Projek Pengukuhkan Infrastruktur Dan Kemudahan Awam Untuk Mendokong Aktiviti Penyelusuran Sungai (River Cruise) Di Sungai Tutong, Daerah Tutong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92" name="Google Shape;2992;p516"/>
          <p:cNvSpPr/>
          <p:nvPr/>
        </p:nvSpPr>
        <p:spPr>
          <a:xfrm>
            <a:off x="8301541" y="1103139"/>
            <a:ext cx="193442" cy="308322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993" name="Google Shape;2993;p516"/>
          <p:cNvGraphicFramePr/>
          <p:nvPr>
            <p:extLst>
              <p:ext uri="{D42A27DB-BD31-4B8C-83A1-F6EECF244321}">
                <p14:modId xmlns:p14="http://schemas.microsoft.com/office/powerpoint/2010/main" val="3941142197"/>
              </p:ext>
            </p:extLst>
          </p:nvPr>
        </p:nvGraphicFramePr>
        <p:xfrm>
          <a:off x="8616094" y="1106746"/>
          <a:ext cx="3546075" cy="792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US" sz="1000" b="0" u="none" strike="noStrike" cap="none" noProof="1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 noProof="1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Mengukuhkan Insfrastruktur dan kemudahan di Taman Rekreasi Pulau Selirong Fasa 1</a:t>
                      </a:r>
                      <a:endParaRPr lang="en-US" sz="1800" u="none" strike="noStrike" cap="none" noProof="1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US" sz="1000" b="0" u="none" strike="noStrike" cap="none" noProof="1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US" sz="1000" u="none" strike="noStrike" cap="none" noProof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Projek Menaiktaraf Kemudahan Di Taman Rekreasi Hutan Pulau Selirong Fasa 2</a:t>
                      </a:r>
                      <a:endParaRPr lang="en-US" sz="1800" u="none" strike="noStrike" cap="none" noProof="1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94" name="Google Shape;2994;p516"/>
          <p:cNvSpPr/>
          <p:nvPr/>
        </p:nvSpPr>
        <p:spPr>
          <a:xfrm>
            <a:off x="8698540" y="1187205"/>
            <a:ext cx="98418" cy="163230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5" name="Google Shape;2995;p516"/>
          <p:cNvSpPr/>
          <p:nvPr/>
        </p:nvSpPr>
        <p:spPr>
          <a:xfrm>
            <a:off x="8698540" y="1619494"/>
            <a:ext cx="98418" cy="163230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6" name="Google Shape;2996;p516"/>
          <p:cNvSpPr/>
          <p:nvPr/>
        </p:nvSpPr>
        <p:spPr>
          <a:xfrm>
            <a:off x="4732750" y="2302931"/>
            <a:ext cx="193442" cy="308322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997" name="Google Shape;2997;p516"/>
          <p:cNvGraphicFramePr/>
          <p:nvPr/>
        </p:nvGraphicFramePr>
        <p:xfrm>
          <a:off x="1187725" y="2296455"/>
          <a:ext cx="3496425" cy="25121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9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8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 Narrow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Projek Menaiktaraf Kemudahan Di Taman Rekreasi Hutan Sungai Liang</a:t>
                      </a:r>
                      <a:endParaRPr sz="1000" b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98" name="Google Shape;2998;p516"/>
          <p:cNvSpPr/>
          <p:nvPr/>
        </p:nvSpPr>
        <p:spPr>
          <a:xfrm>
            <a:off x="7254024" y="992806"/>
            <a:ext cx="193442" cy="308322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999" name="Google Shape;2999;p516"/>
          <p:cNvGraphicFramePr/>
          <p:nvPr/>
        </p:nvGraphicFramePr>
        <p:xfrm>
          <a:off x="2741515" y="573706"/>
          <a:ext cx="4460750" cy="42647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6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 Narrow"/>
                        <a:buNone/>
                      </a:pPr>
                      <a:r>
                        <a:rPr lang="en-US" sz="1000" b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Projek Pengukuhkan Infrastruktur Dan Kemudahan Awam Untuk Mendokong Aktiviti Pelayaran Bot (Boat Cruise) Di Sungai Brunei, Sungai Kedayan Dan Sungai Menglait</a:t>
                      </a:r>
                      <a:endParaRPr sz="800" b="0" u="none" strike="noStrike" cap="non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00" name="Google Shape;3000;p516"/>
          <p:cNvSpPr/>
          <p:nvPr/>
        </p:nvSpPr>
        <p:spPr>
          <a:xfrm>
            <a:off x="4580563" y="3669008"/>
            <a:ext cx="193442" cy="308322"/>
          </a:xfrm>
          <a:custGeom>
            <a:avLst/>
            <a:gdLst/>
            <a:ahLst/>
            <a:cxnLst/>
            <a:rect l="l" t="t" r="r" b="b"/>
            <a:pathLst>
              <a:path w="5853" h="9047" extrusionOk="0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3086D2-1A39-0C1C-286F-E29DBD3AEC28}"/>
              </a:ext>
            </a:extLst>
          </p:cNvPr>
          <p:cNvSpPr txBox="1"/>
          <p:nvPr/>
        </p:nvSpPr>
        <p:spPr>
          <a:xfrm>
            <a:off x="195306" y="64946"/>
            <a:ext cx="40399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s-BN" sz="1800" b="0" u="none" strike="noStrike" cap="none" noProof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JABATAN KEMAJUAN PELANCONGAN</a:t>
            </a:r>
            <a:endParaRPr lang="ms-BN" sz="1800" b="0" i="0" u="none" strike="noStrike" cap="none" noProof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CE6E349D7116498723393B56F86F82" ma:contentTypeVersion="2" ma:contentTypeDescription="Create a new document." ma:contentTypeScope="" ma:versionID="8772391a92a4875cf58a4eb672752b0e">
  <xsd:schema xmlns:xsd="http://www.w3.org/2001/XMLSchema" xmlns:xs="http://www.w3.org/2001/XMLSchema" xmlns:p="http://schemas.microsoft.com/office/2006/metadata/properties" xmlns:ns1="http://schemas.microsoft.com/sharepoint/v3" xmlns:ns2="2cf10e32-4f10-471b-9dc0-273480a17fce" targetNamespace="http://schemas.microsoft.com/office/2006/metadata/properties" ma:root="true" ma:fieldsID="4bbbde6c38df2c18e7f6236c0eb0d347" ns1:_="" ns2:_="">
    <xsd:import namespace="http://schemas.microsoft.com/sharepoint/v3"/>
    <xsd:import namespace="2cf10e32-4f10-471b-9dc0-273480a17fc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10e32-4f10-471b-9dc0-273480a17f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E11FEDC-16C4-4CA8-AC2C-C7F9BC58D810}"/>
</file>

<file path=customXml/itemProps2.xml><?xml version="1.0" encoding="utf-8"?>
<ds:datastoreItem xmlns:ds="http://schemas.openxmlformats.org/officeDocument/2006/customXml" ds:itemID="{48BDE625-C73B-4D22-9666-5165F82C530F}"/>
</file>

<file path=customXml/itemProps3.xml><?xml version="1.0" encoding="utf-8"?>
<ds:datastoreItem xmlns:ds="http://schemas.openxmlformats.org/officeDocument/2006/customXml" ds:itemID="{06ACBC5B-B061-4D12-ADC9-65ADF5A6715A}"/>
</file>

<file path=customXml/itemProps4.xml><?xml version="1.0" encoding="utf-8"?>
<ds:datastoreItem xmlns:ds="http://schemas.openxmlformats.org/officeDocument/2006/customXml" ds:itemID="{8689EE59-F968-4910-BBB2-915378A5C76A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1379</Words>
  <Application>Microsoft Office PowerPoint</Application>
  <PresentationFormat>Widescreen</PresentationFormat>
  <Paragraphs>240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Roboto Condensed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Dayang Kartini binti Haji Kabri</dc:creator>
  <cp:lastModifiedBy>Kartini Kartini</cp:lastModifiedBy>
  <cp:revision>12</cp:revision>
  <dcterms:created xsi:type="dcterms:W3CDTF">2024-10-21T05:31:48Z</dcterms:created>
  <dcterms:modified xsi:type="dcterms:W3CDTF">2024-10-23T13:51:35Z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0x010100DACE6E349D7116498723393B56F86F82</vt:lpwstr>
  </property>
</Properties>
</file>